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930" r:id="rId2"/>
  </p:sldMasterIdLst>
  <p:notesMasterIdLst>
    <p:notesMasterId r:id="rId59"/>
  </p:notesMasterIdLst>
  <p:sldIdLst>
    <p:sldId id="340" r:id="rId3"/>
    <p:sldId id="523" r:id="rId4"/>
    <p:sldId id="527" r:id="rId5"/>
    <p:sldId id="530" r:id="rId6"/>
    <p:sldId id="533" r:id="rId7"/>
    <p:sldId id="534" r:id="rId8"/>
    <p:sldId id="535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3" r:id="rId22"/>
    <p:sldId id="554" r:id="rId23"/>
    <p:sldId id="550" r:id="rId24"/>
    <p:sldId id="551" r:id="rId25"/>
    <p:sldId id="552" r:id="rId26"/>
    <p:sldId id="555" r:id="rId27"/>
    <p:sldId id="556" r:id="rId28"/>
    <p:sldId id="557" r:id="rId29"/>
    <p:sldId id="558" r:id="rId30"/>
    <p:sldId id="559" r:id="rId31"/>
    <p:sldId id="560" r:id="rId32"/>
    <p:sldId id="561" r:id="rId33"/>
    <p:sldId id="562" r:id="rId34"/>
    <p:sldId id="563" r:id="rId35"/>
    <p:sldId id="564" r:id="rId36"/>
    <p:sldId id="565" r:id="rId37"/>
    <p:sldId id="566" r:id="rId38"/>
    <p:sldId id="569" r:id="rId39"/>
    <p:sldId id="570" r:id="rId40"/>
    <p:sldId id="571" r:id="rId41"/>
    <p:sldId id="567" r:id="rId42"/>
    <p:sldId id="573" r:id="rId43"/>
    <p:sldId id="574" r:id="rId44"/>
    <p:sldId id="575" r:id="rId45"/>
    <p:sldId id="576" r:id="rId46"/>
    <p:sldId id="577" r:id="rId47"/>
    <p:sldId id="578" r:id="rId48"/>
    <p:sldId id="579" r:id="rId49"/>
    <p:sldId id="580" r:id="rId50"/>
    <p:sldId id="572" r:id="rId51"/>
    <p:sldId id="581" r:id="rId52"/>
    <p:sldId id="582" r:id="rId53"/>
    <p:sldId id="583" r:id="rId54"/>
    <p:sldId id="584" r:id="rId55"/>
    <p:sldId id="585" r:id="rId56"/>
    <p:sldId id="568" r:id="rId57"/>
    <p:sldId id="528" r:id="rId58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 varScale="1">
        <p:scale>
          <a:sx n="58" d="100"/>
          <a:sy n="58" d="100"/>
        </p:scale>
        <p:origin x="432" y="58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https://www.w3.org/community/webed/wiki/A_Short_History_of_JavaScript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https://github.com/oracle/node-oracledb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https://github.com/oracle/node-oracledb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https://technology.amis.nl/2017/09/01/rapid-and-free-cloud-deployment-of-node-applications-and-docker-containers-with-now-by-zeit/</a:t>
            </a:r>
          </a:p>
          <a:p>
            <a:endParaRPr lang="nl-NL" dirty="0"/>
          </a:p>
          <a:p>
            <a:r>
              <a:rPr lang="en-US" dirty="0"/>
              <a:t>https://technology.amis.nl/2016/12/07/publicly-exposing-a-local-service-to-nearby-and-far-away-consumer-on-the-internet-using-ngrok/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2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2400"/>
              <a:t>Xxxx</a:t>
            </a:r>
          </a:p>
          <a:p>
            <a:pPr lvl="2"/>
            <a:r>
              <a:rPr lang="nl-NL" sz="2400"/>
              <a:t>Xxx</a:t>
            </a:r>
          </a:p>
          <a:p>
            <a:pPr lvl="3"/>
            <a:r>
              <a:rPr lang="nl-NL" sz="240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1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0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70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1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0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365371" y="2048000"/>
            <a:ext cx="8465325" cy="28672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7585" b="1">
                <a:solidFill>
                  <a:schemeClr val="bg1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51910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" y="1536001"/>
            <a:ext cx="17340262" cy="63488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0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10985" y="7884798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14" indent="0" algn="ctr">
              <a:buNone/>
              <a:defRPr sz="2844"/>
            </a:lvl2pPr>
            <a:lvl3pPr marL="1300427" indent="0" algn="ctr">
              <a:buNone/>
              <a:defRPr sz="2560"/>
            </a:lvl3pPr>
            <a:lvl4pPr marL="1950641" indent="0" algn="ctr">
              <a:buNone/>
              <a:defRPr sz="2276"/>
            </a:lvl4pPr>
            <a:lvl5pPr marL="2600854" indent="0" algn="ctr">
              <a:buNone/>
              <a:defRPr sz="2276"/>
            </a:lvl5pPr>
            <a:lvl6pPr marL="3251068" indent="0" algn="ctr">
              <a:buNone/>
              <a:defRPr sz="2276"/>
            </a:lvl6pPr>
            <a:lvl7pPr marL="3901281" indent="0" algn="ctr">
              <a:buNone/>
              <a:defRPr sz="2276"/>
            </a:lvl7pPr>
            <a:lvl8pPr marL="4551495" indent="0" algn="ctr">
              <a:buNone/>
              <a:defRPr sz="2276"/>
            </a:lvl8pPr>
            <a:lvl9pPr marL="520170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0410985" y="6519463"/>
            <a:ext cx="1365375" cy="1365333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34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3" y="2321069"/>
            <a:ext cx="12561449" cy="66218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365373" y="1774934"/>
            <a:ext cx="12561449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850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3" y="1774933"/>
            <a:ext cx="12561449" cy="716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021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1" y="1774933"/>
            <a:ext cx="8465325" cy="716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605-E2BB-8B4E-A2F3-5A64231C34A6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40313" y="2935467"/>
            <a:ext cx="5734575" cy="5734400"/>
          </a:xfrm>
          <a:prstGeom prst="rect">
            <a:avLst/>
          </a:prstGeom>
          <a:solidFill>
            <a:schemeClr val="tx2"/>
          </a:solidFill>
        </p:spPr>
        <p:txBody>
          <a:bodyPr vert="horz" lIns="170667" tIns="170667" rIns="136533" bIns="136533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9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10410985" y="7884798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14" indent="0" algn="ctr">
              <a:buNone/>
              <a:defRPr sz="2844"/>
            </a:lvl2pPr>
            <a:lvl3pPr marL="1300427" indent="0" algn="ctr">
              <a:buNone/>
              <a:defRPr sz="2560"/>
            </a:lvl3pPr>
            <a:lvl4pPr marL="1950641" indent="0" algn="ctr">
              <a:buNone/>
              <a:defRPr sz="2276"/>
            </a:lvl4pPr>
            <a:lvl5pPr marL="2600854" indent="0" algn="ctr">
              <a:buNone/>
              <a:defRPr sz="2276"/>
            </a:lvl5pPr>
            <a:lvl6pPr marL="3251068" indent="0" algn="ctr">
              <a:buNone/>
              <a:defRPr sz="2276"/>
            </a:lvl6pPr>
            <a:lvl7pPr marL="3901281" indent="0" algn="ctr">
              <a:buNone/>
              <a:defRPr sz="2276"/>
            </a:lvl7pPr>
            <a:lvl8pPr marL="4551495" indent="0" algn="ctr">
              <a:buNone/>
              <a:defRPr sz="2276"/>
            </a:lvl8pPr>
            <a:lvl9pPr marL="520170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65374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365382" y="2321069"/>
            <a:ext cx="7101833" cy="66218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1365373" y="1774934"/>
            <a:ext cx="7101838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873056" y="2321069"/>
            <a:ext cx="7101833" cy="66218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8873051" y="1774934"/>
            <a:ext cx="7101838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2976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5375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65377" y="546135"/>
            <a:ext cx="12561449" cy="955732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74938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365382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1365371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874947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8874938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14" indent="0">
              <a:buNone/>
              <a:defRPr sz="2844" b="1"/>
            </a:lvl2pPr>
            <a:lvl3pPr marL="1300427" indent="0">
              <a:buNone/>
              <a:defRPr sz="2560" b="1"/>
            </a:lvl3pPr>
            <a:lvl4pPr marL="1950641" indent="0">
              <a:buNone/>
              <a:defRPr sz="2276" b="1"/>
            </a:lvl4pPr>
            <a:lvl5pPr marL="2600854" indent="0">
              <a:buNone/>
              <a:defRPr sz="2276" b="1"/>
            </a:lvl5pPr>
            <a:lvl6pPr marL="3251068" indent="0">
              <a:buNone/>
              <a:defRPr sz="2276" b="1"/>
            </a:lvl6pPr>
            <a:lvl7pPr marL="3901281" indent="0">
              <a:buNone/>
              <a:defRPr sz="2276" b="1"/>
            </a:lvl7pPr>
            <a:lvl8pPr marL="4551495" indent="0">
              <a:buNone/>
              <a:defRPr sz="2276" b="1"/>
            </a:lvl8pPr>
            <a:lvl9pPr marL="520170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5582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41309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9" y="2116262"/>
            <a:ext cx="14609511" cy="4778667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pPr/>
              <a:t>9/10/2018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pPr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00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41309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9" y="2116265"/>
            <a:ext cx="14609511" cy="3686400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pPr/>
              <a:t>9/10/2018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pPr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107600" y="5871006"/>
            <a:ext cx="2867288" cy="286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47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36000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7" y="546135"/>
            <a:ext cx="12561449" cy="955732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9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1"/>
            <a:ext cx="8533594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65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806669" y="1536000"/>
            <a:ext cx="8533594" cy="66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536000"/>
            <a:ext cx="8806669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7" y="546135"/>
            <a:ext cx="12561449" cy="955732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9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1"/>
            <a:ext cx="8533594" cy="6656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368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41306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13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7" y="546135"/>
            <a:ext cx="12561449" cy="955732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1" y="1706670"/>
            <a:ext cx="11264344" cy="6451199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2971063" y="1536001"/>
            <a:ext cx="4369200" cy="6656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144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65374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536001"/>
            <a:ext cx="17340263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14" indent="0">
              <a:buNone/>
              <a:defRPr sz="3982"/>
            </a:lvl2pPr>
            <a:lvl3pPr marL="1300427" indent="0">
              <a:buNone/>
              <a:defRPr sz="3413"/>
            </a:lvl3pPr>
            <a:lvl4pPr marL="1950641" indent="0">
              <a:buNone/>
              <a:defRPr sz="2844"/>
            </a:lvl4pPr>
            <a:lvl5pPr marL="2600854" indent="0">
              <a:buNone/>
              <a:defRPr sz="2844"/>
            </a:lvl5pPr>
            <a:lvl6pPr marL="3251068" indent="0">
              <a:buNone/>
              <a:defRPr sz="2844"/>
            </a:lvl6pPr>
            <a:lvl7pPr marL="3901281" indent="0">
              <a:buNone/>
              <a:defRPr sz="2844"/>
            </a:lvl7pPr>
            <a:lvl8pPr marL="4551495" indent="0">
              <a:buNone/>
              <a:defRPr sz="2844"/>
            </a:lvl8pPr>
            <a:lvl9pPr marL="520170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54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605-E2BB-8B4E-A2F3-5A64231C34A6}" type="datetime1">
              <a:rPr lang="en-US" smtClean="0"/>
              <a:pPr/>
              <a:t>9/10/2018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92781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2044304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7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275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image" Target="../media/image17.jpg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750" y="682666"/>
            <a:ext cx="2387176" cy="543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  <a:blipFill>
            <a:blip r:embed="rId23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5374" y="546134"/>
            <a:ext cx="12561450" cy="955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383" y="1774933"/>
            <a:ext cx="12561449" cy="71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9950" y="9489067"/>
            <a:ext cx="232113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38">
                <a:solidFill>
                  <a:schemeClr val="bg1"/>
                </a:solidFill>
              </a:defRPr>
            </a:lvl1pPr>
          </a:lstStyle>
          <a:p>
            <a:fld id="{01C49C6B-1B90-4E17-BF76-22E42982331B}" type="datetimeFigureOut">
              <a:rPr lang="nl-NL" smtClean="0"/>
              <a:t>10-9-2018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1088" y="9489067"/>
            <a:ext cx="614418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01813" y="9489067"/>
            <a:ext cx="273075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fld id="{9D484BC7-9E87-4B3A-BB69-00E1C0D8704B}" type="slidenum">
              <a:rPr lang="nl-NL" smtClean="0"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33544" y="9489067"/>
            <a:ext cx="0" cy="1706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5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7" r:id="rId16"/>
    <p:sldLayoutId id="2147483948" r:id="rId17"/>
    <p:sldLayoutId id="2147483949" r:id="rId18"/>
    <p:sldLayoutId id="2147483950" r:id="rId19"/>
  </p:sldLayoutIdLst>
  <p:txStyles>
    <p:titleStyle>
      <a:lvl1pPr algn="l" defTabSz="1300427" rtl="0" eaLnBrk="1" latinLnBrk="0" hangingPunct="1">
        <a:lnSpc>
          <a:spcPct val="85000"/>
        </a:lnSpc>
        <a:spcBef>
          <a:spcPct val="0"/>
        </a:spcBef>
        <a:buNone/>
        <a:defRPr sz="3413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1319" indent="-341319" algn="l" defTabSz="130042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82639" indent="-341319" algn="l" defTabSz="130042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023958" indent="-341319" algn="l" defTabSz="130042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1365278" indent="-341319" algn="l" defTabSz="130042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1706597" indent="-341319" algn="l" defTabSz="130042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175" indent="-325106" algn="l" defTabSz="130042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389" indent="-325106" algn="l" defTabSz="130042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601" indent="-325106" algn="l" defTabSz="130042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816" indent="-325106" algn="l" defTabSz="130042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14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27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41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854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068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281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495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709" algn="l" defTabSz="130042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hyperlink" Target="https://data-api-lucasjellema.apaas.em2.oraclecloud.com/department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hyperlink" Target="https://data-api-lucasjellema.apaas.em2.oraclecloud.com/depart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Relationship Id="rId4" Type="http://schemas.openxmlformats.org/officeDocument/2006/relationships/hyperlink" Target="https://data-api-lucasjellema.apaas.em2.oraclecloud.com/department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 DAY </a:t>
            </a:r>
            <a:r>
              <a:rPr lang="nl-NL" dirty="0" err="1"/>
              <a:t>two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Introduction</a:t>
            </a:r>
            <a:r>
              <a:rPr lang="nl-NL" dirty="0"/>
              <a:t> of </a:t>
            </a:r>
            <a:br>
              <a:rPr lang="nl-NL" dirty="0"/>
            </a:br>
            <a:r>
              <a:rPr lang="nl-NL" dirty="0"/>
              <a:t>server side javascript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(JSON) files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/>
              <a:t>Handling http </a:t>
            </a:r>
            <a:r>
              <a:rPr lang="nl-NL" dirty="0" err="1"/>
              <a:t>requests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Calling</a:t>
            </a:r>
            <a:r>
              <a:rPr lang="nl-NL" dirty="0"/>
              <a:t> out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backend systems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api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/>
              <a:t>(Re)</a:t>
            </a:r>
            <a:r>
              <a:rPr lang="nl-NL" dirty="0" err="1"/>
              <a:t>implement</a:t>
            </a:r>
            <a:r>
              <a:rPr lang="nl-NL" dirty="0"/>
              <a:t> API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backends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1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commandline</a:t>
            </a:r>
            <a:r>
              <a:rPr lang="nl-NL" dirty="0"/>
              <a:t> </a:t>
            </a:r>
            <a:r>
              <a:rPr lang="nl-NL" dirty="0" err="1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9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pass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greeting(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8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have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[a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] </a:t>
            </a:r>
            <a:r>
              <a:rPr lang="nl-NL" dirty="0" err="1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greeting(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 // execute the passed in function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</a:t>
            </a:r>
            <a:r>
              <a:rPr lang="nl-NL" dirty="0" err="1"/>
              <a:t>callback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time outs – no state </a:t>
            </a:r>
            <a:r>
              <a:rPr lang="nl-NL" dirty="0" err="1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</a:t>
            </a:r>
            <a:r>
              <a:rPr lang="nl-NL" dirty="0" err="1"/>
              <a:t>closures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state </a:t>
            </a:r>
            <a:r>
              <a:rPr lang="nl-NL" dirty="0" err="1"/>
              <a:t>executed</a:t>
            </a:r>
            <a:r>
              <a:rPr lang="nl-NL" dirty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{ 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>
                <a:latin typeface="Lucida Console" panose="020B0609040504020204" pitchFamily="49" charset="0"/>
              </a:rPr>
              <a:t>greetFunction</a:t>
            </a:r>
            <a:r>
              <a:rPr lang="en-US" sz="2700" b="1" dirty="0">
                <a:latin typeface="Lucida Console" panose="020B0609040504020204" pitchFamily="49" charset="0"/>
              </a:rPr>
              <a:t>(</a:t>
            </a:r>
            <a:r>
              <a:rPr lang="en-US" sz="2700" b="1" dirty="0" err="1">
                <a:latin typeface="Lucida Console" panose="020B0609040504020204" pitchFamily="49" charset="0"/>
              </a:rPr>
              <a:t>greetee</a:t>
            </a:r>
            <a:r>
              <a:rPr lang="en-US" sz="2700" b="1" dirty="0">
                <a:latin typeface="Lucida Console" panose="020B0609040504020204" pitchFamily="49" charset="0"/>
              </a:rPr>
              <a:t>)};  // the closure</a:t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1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" y="1829118"/>
            <a:ext cx="16349136" cy="1919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524" y="3966703"/>
            <a:ext cx="15840110" cy="5009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524" y="4042904"/>
            <a:ext cx="15430452" cy="689663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function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r>
              <a:rPr lang="en-US" sz="2700" dirty="0">
                <a:latin typeface="Lucida Console" panose="020B0609040504020204" pitchFamily="49" charset="0"/>
              </a:rPr>
              <a:t>(y)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return 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 + 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} 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closure1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1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closure2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5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console.log( "Closure 1 (started at 1): "+ closure1(4));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console.log( "Closure 2 (started at 5): "+ closure2(4));</a:t>
            </a:r>
          </a:p>
          <a:p>
            <a:br>
              <a:rPr lang="en-US" sz="27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0677709" y="5147769"/>
            <a:ext cx="6166519" cy="1826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Closure</a:t>
            </a:r>
            <a:endParaRPr lang="nl-NL" dirty="0"/>
          </a:p>
          <a:p>
            <a:pPr algn="ctr"/>
            <a:r>
              <a:rPr lang="nl-NL" dirty="0"/>
              <a:t>(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context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in)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61" y="5276136"/>
            <a:ext cx="9589533" cy="157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39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Node programs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organized</a:t>
            </a:r>
            <a:r>
              <a:rPr lang="nl-NL" dirty="0"/>
              <a:t> in modules</a:t>
            </a:r>
          </a:p>
          <a:p>
            <a:r>
              <a:rPr lang="nl-NL" dirty="0"/>
              <a:t>A module is file </a:t>
            </a:r>
            <a:r>
              <a:rPr lang="nl-NL" dirty="0" err="1"/>
              <a:t>that</a:t>
            </a:r>
            <a:r>
              <a:rPr lang="nl-NL" dirty="0"/>
              <a:t> exports a scope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(public)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shared </a:t>
            </a:r>
            <a:r>
              <a:rPr lang="nl-NL" dirty="0" err="1"/>
              <a:t>objects</a:t>
            </a:r>
            <a:endParaRPr lang="nl-NL" dirty="0"/>
          </a:p>
          <a:p>
            <a:r>
              <a:rPr lang="nl-NL" dirty="0"/>
              <a:t>Modules are ‘</a:t>
            </a:r>
            <a:r>
              <a:rPr lang="nl-NL" dirty="0" err="1"/>
              <a:t>imported</a:t>
            </a:r>
            <a:r>
              <a:rPr lang="nl-NL" dirty="0"/>
              <a:t>’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require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 err="1"/>
              <a:t>Add</a:t>
            </a:r>
            <a:r>
              <a:rPr lang="nl-NL" dirty="0"/>
              <a:t> a line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i="1" dirty="0"/>
              <a:t>var </a:t>
            </a:r>
            <a:r>
              <a:rPr lang="nl-NL" i="1" dirty="0" err="1"/>
              <a:t>localRef</a:t>
            </a:r>
            <a:r>
              <a:rPr lang="nl-NL" i="1" dirty="0"/>
              <a:t> = </a:t>
            </a:r>
            <a:r>
              <a:rPr lang="nl-NL" i="1" dirty="0" err="1"/>
              <a:t>require</a:t>
            </a:r>
            <a:r>
              <a:rPr lang="nl-NL" i="1" dirty="0"/>
              <a:t>(‘</a:t>
            </a:r>
            <a:r>
              <a:rPr lang="nl-NL" i="1" dirty="0" err="1"/>
              <a:t>moduleName</a:t>
            </a:r>
            <a:r>
              <a:rPr lang="nl-NL" i="1" dirty="0"/>
              <a:t>’);</a:t>
            </a:r>
            <a:r>
              <a:rPr lang="nl-NL" dirty="0"/>
              <a:t> in a file </a:t>
            </a:r>
            <a:r>
              <a:rPr lang="nl-NL" dirty="0" err="1"/>
              <a:t>to</a:t>
            </a:r>
            <a:r>
              <a:rPr lang="nl-NL" dirty="0"/>
              <a:t> get access at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goodies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</a:p>
          <a:p>
            <a:r>
              <a:rPr lang="nl-NL" dirty="0"/>
              <a:t>Node </a:t>
            </a:r>
            <a:r>
              <a:rPr lang="nl-NL" dirty="0" err="1"/>
              <a:t>ships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set of </a:t>
            </a:r>
            <a:r>
              <a:rPr lang="nl-NL" dirty="0" err="1"/>
              <a:t>core</a:t>
            </a:r>
            <a:r>
              <a:rPr lang="nl-NL" dirty="0"/>
              <a:t> modules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program – without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installation</a:t>
            </a:r>
            <a:r>
              <a:rPr lang="nl-NL" dirty="0"/>
              <a:t> or </a:t>
            </a:r>
            <a:r>
              <a:rPr lang="nl-NL" dirty="0" err="1"/>
              <a:t>configuration</a:t>
            </a:r>
            <a:r>
              <a:rPr lang="nl-NL" dirty="0"/>
              <a:t>; for </a:t>
            </a:r>
            <a:r>
              <a:rPr lang="nl-NL" dirty="0" err="1"/>
              <a:t>example</a:t>
            </a:r>
            <a:r>
              <a:rPr lang="nl-NL" dirty="0"/>
              <a:t>:</a:t>
            </a:r>
            <a:endParaRPr lang="en-US" dirty="0"/>
          </a:p>
          <a:p>
            <a:pPr lvl="1"/>
            <a:r>
              <a:rPr lang="nl-NL" dirty="0" err="1"/>
              <a:t>fs</a:t>
            </a:r>
            <a:r>
              <a:rPr lang="nl-NL" dirty="0"/>
              <a:t>: file system operations</a:t>
            </a:r>
          </a:p>
          <a:p>
            <a:pPr lvl="1"/>
            <a:r>
              <a:rPr lang="nl-NL" dirty="0" err="1"/>
              <a:t>path</a:t>
            </a:r>
            <a:r>
              <a:rPr lang="nl-NL" dirty="0"/>
              <a:t>: string </a:t>
            </a:r>
            <a:r>
              <a:rPr lang="nl-NL" dirty="0" err="1"/>
              <a:t>transformations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file system operations</a:t>
            </a:r>
          </a:p>
          <a:p>
            <a:pPr lvl="1"/>
            <a:r>
              <a:rPr lang="nl-NL" dirty="0"/>
              <a:t>os: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operating systems details</a:t>
            </a:r>
          </a:p>
          <a:p>
            <a:pPr lvl="1"/>
            <a:r>
              <a:rPr lang="nl-NL" dirty="0" err="1"/>
              <a:t>util</a:t>
            </a:r>
            <a:r>
              <a:rPr lang="nl-NL" dirty="0"/>
              <a:t>: </a:t>
            </a:r>
            <a:r>
              <a:rPr lang="nl-NL" dirty="0" err="1"/>
              <a:t>utility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, for </a:t>
            </a:r>
            <a:r>
              <a:rPr lang="nl-NL" dirty="0" err="1"/>
              <a:t>example</a:t>
            </a:r>
            <a:r>
              <a:rPr lang="nl-NL" dirty="0"/>
              <a:t> util.log </a:t>
            </a:r>
            <a:r>
              <a:rPr lang="nl-NL" dirty="0" err="1"/>
              <a:t>to</a:t>
            </a:r>
            <a:r>
              <a:rPr lang="nl-NL" dirty="0"/>
              <a:t> log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console </a:t>
            </a:r>
            <a:r>
              <a:rPr lang="nl-NL" dirty="0" err="1"/>
              <a:t>with</a:t>
            </a:r>
            <a:r>
              <a:rPr lang="nl-NL" dirty="0"/>
              <a:t> timestamp</a:t>
            </a:r>
          </a:p>
          <a:p>
            <a:pPr lvl="1"/>
            <a:r>
              <a:rPr lang="nl-NL" dirty="0"/>
              <a:t>http:  for HTTP protocol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14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manipulation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Node.js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module </a:t>
            </a:r>
            <a:r>
              <a:rPr lang="nl-NL" dirty="0" err="1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16220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– 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module </a:t>
            </a:r>
            <a:r>
              <a:rPr lang="nl-NL" dirty="0" err="1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</a:t>
            </a:r>
            <a:r>
              <a:rPr lang="nl-NL" dirty="0"/>
              <a:t> API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33044" y="3537820"/>
            <a:ext cx="13404035" cy="4730432"/>
            <a:chOff x="1333045" y="4357464"/>
            <a:chExt cx="7488832" cy="2232248"/>
          </a:xfrm>
        </p:grpSpPr>
        <p:sp>
          <p:nvSpPr>
            <p:cNvPr id="11" name="Can 10"/>
            <p:cNvSpPr/>
            <p:nvPr/>
          </p:nvSpPr>
          <p:spPr>
            <a:xfrm>
              <a:off x="7741757" y="5149552"/>
              <a:ext cx="936104" cy="1044116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/>
                <a:t>SCOTT</a:t>
              </a:r>
            </a:p>
            <a:p>
              <a:pPr algn="ctr"/>
              <a:r>
                <a:rPr lang="nl-NL" sz="3200" dirty="0"/>
                <a:t>EMP/</a:t>
              </a:r>
            </a:p>
            <a:p>
              <a:pPr algn="ctr"/>
              <a:r>
                <a:rPr lang="nl-NL" sz="3200" dirty="0"/>
                <a:t>DEPT</a:t>
              </a:r>
              <a:endParaRPr lang="en-US" sz="3200" dirty="0"/>
            </a:p>
          </p:txBody>
        </p:sp>
        <p:sp>
          <p:nvSpPr>
            <p:cNvPr id="12" name="Cube 11"/>
            <p:cNvSpPr/>
            <p:nvPr/>
          </p:nvSpPr>
          <p:spPr>
            <a:xfrm>
              <a:off x="6445613" y="4357464"/>
              <a:ext cx="2376264" cy="2232248"/>
            </a:xfrm>
            <a:prstGeom prst="cube">
              <a:avLst/>
            </a:prstGeom>
            <a:gradFill>
              <a:gsLst>
                <a:gs pos="0">
                  <a:schemeClr val="dk1">
                    <a:tint val="100000"/>
                    <a:shade val="100000"/>
                    <a:satMod val="130000"/>
                    <a:alpha val="77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64000"/>
                  </a:schemeClr>
                </a:gs>
              </a:gsLst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400" dirty="0"/>
                <a:t>The </a:t>
              </a:r>
              <a:endParaRPr lang="nl-NL" sz="5400" b="1" dirty="0"/>
            </a:p>
            <a:p>
              <a:pPr algn="ctr"/>
              <a:r>
                <a:rPr lang="nl-NL" sz="5400" dirty="0"/>
                <a:t>System</a:t>
              </a:r>
              <a:endParaRPr lang="en-US" sz="5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41358" y="5178774"/>
              <a:ext cx="1368152" cy="137493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400" b="1" dirty="0"/>
                <a:t>API</a:t>
              </a:r>
              <a:endParaRPr lang="en-US" sz="5400" b="1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653252" y="5660390"/>
              <a:ext cx="720353" cy="360040"/>
            </a:xfrm>
            <a:prstGeom prst="rightArrow">
              <a:avLst/>
            </a:prstGeom>
            <a:gradFill>
              <a:gsLst>
                <a:gs pos="0">
                  <a:schemeClr val="accent4"/>
                </a:gs>
                <a:gs pos="100000">
                  <a:schemeClr val="tx1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pic>
          <p:nvPicPr>
            <p:cNvPr id="15" name="Picture 2" descr="Image result for mobile devi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045" y="5408362"/>
              <a:ext cx="2015951" cy="1037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ight Arrow 16"/>
            <p:cNvSpPr/>
            <p:nvPr/>
          </p:nvSpPr>
          <p:spPr>
            <a:xfrm>
              <a:off x="3421005" y="5696394"/>
              <a:ext cx="720353" cy="360040"/>
            </a:xfrm>
            <a:prstGeom prst="rightArrow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4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357007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</a:t>
            </a:r>
            <a:r>
              <a:rPr lang="nl-NL" dirty="0"/>
              <a:t> module </a:t>
            </a:r>
            <a:r>
              <a:rPr lang="nl-NL" dirty="0" err="1"/>
              <a:t>greeter</a:t>
            </a:r>
            <a:r>
              <a:rPr lang="nl-NL" dirty="0"/>
              <a:t>-module</a:t>
            </a:r>
            <a:br>
              <a:rPr lang="nl-NL" dirty="0"/>
            </a:br>
            <a:r>
              <a:rPr lang="nl-NL" dirty="0" err="1"/>
              <a:t>exposing</a:t>
            </a:r>
            <a:r>
              <a:rPr lang="nl-NL" dirty="0"/>
              <a:t> </a:t>
            </a:r>
            <a:r>
              <a:rPr lang="nl-NL" dirty="0" err="1"/>
              <a:t>reusable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greeter = </a:t>
            </a:r>
            <a:r>
              <a:rPr lang="en-US" sz="2500" b="1" dirty="0" err="1">
                <a:latin typeface="Lucida Console" panose="020B0609040504020204" pitchFamily="49" charset="0"/>
              </a:rPr>
              <a:t>module.exports</a:t>
            </a:r>
            <a:r>
              <a:rPr lang="en-US" sz="2500" b="1" dirty="0">
                <a:latin typeface="Lucida Console" panose="020B0609040504020204" pitchFamily="49" charset="0"/>
              </a:rPr>
              <a:t>;</a:t>
            </a:r>
          </a:p>
          <a:p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 err="1">
                <a:latin typeface="Lucida Console" panose="020B0609040504020204" pitchFamily="49" charset="0"/>
              </a:rPr>
              <a:t>greeter.g</a:t>
            </a:r>
            <a:r>
              <a:rPr lang="en-US" sz="2500" b="1" dirty="0">
                <a:latin typeface="Lucida Console" panose="020B0609040504020204" pitchFamily="49" charset="0"/>
              </a:rPr>
              <a:t> = </a:t>
            </a:r>
            <a:r>
              <a:rPr lang="en-US" sz="2500" dirty="0">
                <a:latin typeface="Lucida Console" panose="020B0609040504020204" pitchFamily="49" charset="0"/>
              </a:rPr>
              <a:t>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console.log("Hello " + </a:t>
            </a:r>
            <a:r>
              <a:rPr lang="en-US" sz="2500" dirty="0" err="1">
                <a:latin typeface="Lucida Console" panose="020B0609040504020204" pitchFamily="49" charset="0"/>
              </a:rPr>
              <a:t>greetedPersoon</a:t>
            </a:r>
            <a:r>
              <a:rPr lang="en-US" sz="25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localPrivateFunction</a:t>
            </a:r>
            <a:r>
              <a:rPr lang="en-US" sz="25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</a:t>
            </a:r>
          </a:p>
          <a:p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b="1" dirty="0" err="1">
                <a:latin typeface="Lucida Console" panose="020B0609040504020204" pitchFamily="49" charset="0"/>
              </a:rPr>
              <a:t>greeter.getGreeter</a:t>
            </a:r>
            <a:r>
              <a:rPr lang="en-US" sz="2500" b="1" dirty="0">
                <a:latin typeface="Lucida Console" panose="020B0609040504020204" pitchFamily="49" charset="0"/>
              </a:rPr>
              <a:t> = </a:t>
            </a:r>
            <a:r>
              <a:rPr lang="en-US" sz="2500" dirty="0">
                <a:latin typeface="Lucida Console" panose="020B0609040504020204" pitchFamily="49" charset="0"/>
              </a:rPr>
              <a:t>function (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console.log('I will greet ' +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return function () {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) };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</a:t>
            </a:r>
          </a:p>
          <a:p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localPrivateFunction</a:t>
            </a:r>
            <a:r>
              <a:rPr lang="en-US" sz="2500" dirty="0">
                <a:latin typeface="Lucida Console" panose="020B0609040504020204" pitchFamily="49" charset="0"/>
              </a:rPr>
              <a:t>()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// this function does nothing useful and is not accessible outside this module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console.log('</a:t>
            </a:r>
            <a:r>
              <a:rPr lang="en-US" sz="2500" dirty="0" err="1">
                <a:latin typeface="Lucida Console" panose="020B0609040504020204" pitchFamily="49" charset="0"/>
              </a:rPr>
              <a:t>localPrivateFunction</a:t>
            </a:r>
            <a:r>
              <a:rPr lang="en-US" sz="2500" dirty="0">
                <a:latin typeface="Lucida Console" panose="020B0609040504020204" pitchFamily="49" charset="0"/>
              </a:rPr>
              <a:t>: Only local calls (from inside the module).');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0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module </a:t>
            </a:r>
            <a:br>
              <a:rPr lang="nl-NL" dirty="0"/>
            </a:br>
            <a:r>
              <a:rPr lang="nl-NL" dirty="0" err="1"/>
              <a:t>greeter</a:t>
            </a:r>
            <a:r>
              <a:rPr lang="nl-NL" dirty="0"/>
              <a:t>-module</a:t>
            </a:r>
            <a:br>
              <a:rPr lang="nl-NL" dirty="0"/>
            </a:br>
            <a:r>
              <a:rPr lang="nl-NL" dirty="0" err="1"/>
              <a:t>exposing</a:t>
            </a:r>
            <a:r>
              <a:rPr lang="nl-NL" dirty="0"/>
              <a:t> </a:t>
            </a:r>
            <a:r>
              <a:rPr lang="nl-NL" dirty="0" err="1"/>
              <a:t>reusable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499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438825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greeter = require("./greeter-module.js");</a:t>
            </a:r>
          </a:p>
          <a:p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args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(2); // loose first two elements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// loop over all command line arguments passed into this program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// and execute anonymous function on each argument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args.forEach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b="1" dirty="0" err="1">
                <a:latin typeface="Lucida Console" panose="020B0609040504020204" pitchFamily="49" charset="0"/>
              </a:rPr>
              <a:t>greeter.getGreeter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greeter.g</a:t>
            </a:r>
            <a:r>
              <a:rPr lang="en-US" sz="2500" dirty="0">
                <a:latin typeface="Lucida Console" panose="020B0609040504020204" pitchFamily="49" charset="0"/>
              </a:rPr>
              <a:t>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532283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A package is a </a:t>
            </a:r>
            <a:r>
              <a:rPr lang="nl-NL" dirty="0" err="1"/>
              <a:t>bundle</a:t>
            </a:r>
            <a:r>
              <a:rPr lang="nl-NL" dirty="0"/>
              <a:t> of resources </a:t>
            </a:r>
            <a:r>
              <a:rPr lang="nl-NL" dirty="0" err="1"/>
              <a:t>that</a:t>
            </a:r>
            <a:r>
              <a:rPr lang="nl-NL" dirty="0"/>
              <a:t> supports development of a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Design time (test, code </a:t>
            </a:r>
            <a:r>
              <a:rPr lang="nl-NL" dirty="0" err="1"/>
              <a:t>analyze</a:t>
            </a:r>
            <a:r>
              <a:rPr lang="nl-NL" dirty="0"/>
              <a:t>, format, </a:t>
            </a:r>
            <a:r>
              <a:rPr lang="nl-NL" dirty="0" err="1"/>
              <a:t>browserify</a:t>
            </a:r>
            <a:r>
              <a:rPr lang="nl-NL" dirty="0"/>
              <a:t>, package, …)</a:t>
            </a:r>
          </a:p>
          <a:p>
            <a:pPr lvl="1"/>
            <a:r>
              <a:rPr lang="nl-NL" dirty="0"/>
              <a:t>Run time</a:t>
            </a:r>
          </a:p>
          <a:p>
            <a:r>
              <a:rPr lang="nl-NL" dirty="0"/>
              <a:t>A package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modules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or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intended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required</a:t>
            </a:r>
            <a:r>
              <a:rPr lang="nl-NL" dirty="0"/>
              <a:t>’ </a:t>
            </a:r>
            <a:r>
              <a:rPr lang="nl-NL" dirty="0" err="1"/>
              <a:t>into</a:t>
            </a:r>
            <a:r>
              <a:rPr lang="nl-NL" dirty="0"/>
              <a:t> a </a:t>
            </a:r>
            <a:r>
              <a:rPr lang="nl-NL" i="1" dirty="0"/>
              <a:t>node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  <a:p>
            <a:r>
              <a:rPr lang="nl-NL" dirty="0"/>
              <a:t>Packages are [</a:t>
            </a:r>
            <a:r>
              <a:rPr lang="nl-NL" dirty="0" err="1"/>
              <a:t>downloaded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]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source folders of a </a:t>
            </a:r>
            <a:r>
              <a:rPr lang="nl-NL" i="1" dirty="0"/>
              <a:t>node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  <a:p>
            <a:r>
              <a:rPr lang="nl-NL" dirty="0"/>
              <a:t>Package management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tricky</a:t>
            </a:r>
          </a:p>
          <a:p>
            <a:pPr lvl="1"/>
            <a:r>
              <a:rPr lang="nl-NL" dirty="0"/>
              <a:t>An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multiple packages</a:t>
            </a:r>
          </a:p>
          <a:p>
            <a:pPr lvl="1"/>
            <a:r>
              <a:rPr lang="nl-NL" dirty="0"/>
              <a:t>Packages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multiple [</a:t>
            </a:r>
            <a:r>
              <a:rPr lang="nl-NL" dirty="0" err="1"/>
              <a:t>versions</a:t>
            </a:r>
            <a:r>
              <a:rPr lang="nl-NL" dirty="0"/>
              <a:t> of] packages </a:t>
            </a:r>
            <a:r>
              <a:rPr lang="nl-NL" dirty="0" err="1"/>
              <a:t>themselves</a:t>
            </a:r>
            <a:endParaRPr lang="nl-NL" dirty="0"/>
          </a:p>
          <a:p>
            <a:pPr lvl="1"/>
            <a:r>
              <a:rPr lang="nl-NL" dirty="0" err="1"/>
              <a:t>Gathering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keeping</a:t>
            </a:r>
            <a:r>
              <a:rPr lang="nl-NL" dirty="0"/>
              <a:t> up </a:t>
            </a:r>
            <a:r>
              <a:rPr lang="nl-NL" dirty="0" err="1"/>
              <a:t>to</a:t>
            </a:r>
            <a:r>
              <a:rPr lang="nl-NL" dirty="0"/>
              <a:t> date </a:t>
            </a:r>
            <a:r>
              <a:rPr lang="nl-NL" dirty="0" err="1"/>
              <a:t>all</a:t>
            </a:r>
            <a:r>
              <a:rPr lang="nl-NL" dirty="0"/>
              <a:t> compatible </a:t>
            </a:r>
            <a:r>
              <a:rPr lang="nl-NL" dirty="0" err="1"/>
              <a:t>versions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packages is </a:t>
            </a:r>
            <a:r>
              <a:rPr lang="nl-NL" dirty="0" err="1"/>
              <a:t>potentially</a:t>
            </a:r>
            <a:r>
              <a:rPr lang="nl-NL" dirty="0"/>
              <a:t> complex, time </a:t>
            </a:r>
            <a:r>
              <a:rPr lang="nl-NL" dirty="0" err="1"/>
              <a:t>consuming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error </a:t>
            </a:r>
            <a:r>
              <a:rPr lang="nl-NL" dirty="0" err="1"/>
              <a:t>prone</a:t>
            </a:r>
            <a:endParaRPr lang="nl-NL" dirty="0"/>
          </a:p>
          <a:p>
            <a:pPr lvl="1"/>
            <a:r>
              <a:rPr lang="nl-NL" dirty="0"/>
              <a:t>Enter: </a:t>
            </a:r>
            <a:r>
              <a:rPr lang="nl-NL" i="1" dirty="0" err="1"/>
              <a:t>npm</a:t>
            </a:r>
            <a:endParaRPr lang="nl-NL" i="1" dirty="0"/>
          </a:p>
          <a:p>
            <a:pPr lvl="2"/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package.json</a:t>
            </a:r>
            <a:r>
              <a:rPr lang="nl-NL" i="1" dirty="0"/>
              <a:t> –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closest</a:t>
            </a:r>
            <a:r>
              <a:rPr lang="nl-NL" i="1" dirty="0"/>
              <a:t> </a:t>
            </a:r>
            <a:r>
              <a:rPr lang="nl-NL" i="1" dirty="0" err="1"/>
              <a:t>thing</a:t>
            </a:r>
            <a:r>
              <a:rPr lang="nl-NL" i="1" dirty="0"/>
              <a:t> </a:t>
            </a:r>
            <a:r>
              <a:rPr lang="nl-NL" i="1" dirty="0" err="1"/>
              <a:t>to</a:t>
            </a:r>
            <a:r>
              <a:rPr lang="nl-NL" i="1" dirty="0"/>
              <a:t> a </a:t>
            </a:r>
            <a:r>
              <a:rPr lang="nl-NL" i="1" dirty="0" err="1"/>
              <a:t>pom</a:t>
            </a:r>
            <a:r>
              <a:rPr lang="nl-NL" i="1" dirty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1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Reusing</a:t>
            </a:r>
            <a:r>
              <a:rPr lang="nl-NL" dirty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So 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code.</a:t>
            </a:r>
            <a:r>
              <a:rPr lang="en-US" dirty="0"/>
              <a:t>”</a:t>
            </a:r>
          </a:p>
          <a:p>
            <a:r>
              <a:rPr lang="nl-NL" dirty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95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/>
              <a:t>Bring</a:t>
            </a:r>
            <a:r>
              <a:rPr lang="nl-NL" sz="3200" dirty="0"/>
              <a:t> in a package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current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endParaRPr lang="nl-NL" sz="3200" dirty="0"/>
          </a:p>
          <a:p>
            <a:pPr lvl="1"/>
            <a:r>
              <a:rPr lang="nl-NL" sz="2800" b="1" dirty="0" err="1"/>
              <a:t>npm</a:t>
            </a:r>
            <a:r>
              <a:rPr lang="nl-NL" sz="2800" b="1" dirty="0"/>
              <a:t> </a:t>
            </a:r>
            <a:r>
              <a:rPr lang="nl-NL" sz="2800" b="1" dirty="0" err="1"/>
              <a:t>install</a:t>
            </a:r>
            <a:r>
              <a:rPr lang="nl-NL" sz="2800" b="1" dirty="0"/>
              <a:t> &lt;package name&gt;</a:t>
            </a:r>
            <a:br>
              <a:rPr lang="nl-NL" sz="2800" dirty="0"/>
            </a:br>
            <a:br>
              <a:rPr lang="nl-NL" sz="2800" dirty="0"/>
            </a:br>
            <a:r>
              <a:rPr lang="nl-NL" sz="2800" dirty="0"/>
              <a:t>The package is </a:t>
            </a:r>
            <a:r>
              <a:rPr lang="nl-NL" sz="2800" dirty="0" err="1"/>
              <a:t>downloaded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installed</a:t>
            </a:r>
            <a:r>
              <a:rPr lang="nl-NL" sz="2800" dirty="0"/>
              <a:t> in folder </a:t>
            </a:r>
            <a:r>
              <a:rPr lang="nl-NL" sz="2800" dirty="0" err="1"/>
              <a:t>node_modules</a:t>
            </a:r>
            <a:endParaRPr lang="nl-NL" sz="2800" dirty="0"/>
          </a:p>
          <a:p>
            <a:r>
              <a:rPr lang="nl-NL" sz="3200" dirty="0" err="1"/>
              <a:t>Create</a:t>
            </a:r>
            <a:r>
              <a:rPr lang="nl-NL" sz="3200" dirty="0"/>
              <a:t> a new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</a:t>
            </a:r>
            <a:r>
              <a:rPr lang="nl-NL" sz="3200" dirty="0" err="1"/>
              <a:t>neat</a:t>
            </a:r>
            <a:r>
              <a:rPr lang="nl-NL" sz="3200" dirty="0"/>
              <a:t> </a:t>
            </a:r>
            <a:r>
              <a:rPr lang="nl-NL" sz="3200" dirty="0" err="1"/>
              <a:t>description</a:t>
            </a:r>
            <a:endParaRPr lang="nl-NL" sz="3200" dirty="0"/>
          </a:p>
          <a:p>
            <a:pPr lvl="1"/>
            <a:r>
              <a:rPr lang="nl-NL" sz="2800" b="1" dirty="0" err="1"/>
              <a:t>npm</a:t>
            </a:r>
            <a:r>
              <a:rPr lang="nl-NL" sz="2800" b="1" dirty="0"/>
              <a:t> </a:t>
            </a:r>
            <a:r>
              <a:rPr lang="nl-NL" sz="2800" b="1" dirty="0" err="1"/>
              <a:t>init</a:t>
            </a:r>
            <a:br>
              <a:rPr lang="nl-NL" sz="2800" dirty="0"/>
            </a:br>
            <a:br>
              <a:rPr lang="nl-NL" sz="2800" dirty="0"/>
            </a:b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create</a:t>
            </a:r>
            <a:r>
              <a:rPr lang="nl-NL" sz="2800" dirty="0"/>
              <a:t> a </a:t>
            </a:r>
            <a:r>
              <a:rPr lang="nl-NL" sz="2800" dirty="0" err="1"/>
              <a:t>package.json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br>
              <a:rPr lang="nl-NL" sz="2800" dirty="0"/>
            </a:br>
            <a:r>
              <a:rPr lang="nl-NL" sz="2800" dirty="0" err="1"/>
              <a:t>describes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[Node.js] </a:t>
            </a:r>
            <a:r>
              <a:rPr lang="nl-NL" sz="2800" dirty="0" err="1"/>
              <a:t>application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its</a:t>
            </a:r>
            <a:r>
              <a:rPr lang="nl-NL" sz="2800" dirty="0"/>
              <a:t> </a:t>
            </a:r>
            <a:r>
              <a:rPr lang="nl-NL" sz="2800" dirty="0" err="1"/>
              <a:t>dependencies</a:t>
            </a:r>
            <a:endParaRPr lang="nl-NL" sz="2800" dirty="0"/>
          </a:p>
          <a:p>
            <a:r>
              <a:rPr lang="nl-NL" sz="3200" dirty="0" err="1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npm</a:t>
            </a:r>
            <a:r>
              <a:rPr lang="nl-NL" sz="2800" b="1" dirty="0"/>
              <a:t> </a:t>
            </a:r>
            <a:r>
              <a:rPr lang="nl-NL" sz="2800" b="1" dirty="0" err="1"/>
              <a:t>install</a:t>
            </a:r>
            <a:r>
              <a:rPr lang="nl-NL" sz="2800" b="1" dirty="0"/>
              <a:t> &lt;package name&gt; --save</a:t>
            </a:r>
            <a:br>
              <a:rPr lang="nl-NL" sz="2800" dirty="0"/>
            </a:br>
            <a:br>
              <a:rPr lang="nl-NL" sz="2800" dirty="0"/>
            </a:br>
            <a:r>
              <a:rPr lang="nl-NL" sz="2800" dirty="0" err="1"/>
              <a:t>To</a:t>
            </a:r>
            <a:r>
              <a:rPr lang="nl-NL" sz="2800" dirty="0"/>
              <a:t> have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package </a:t>
            </a:r>
            <a:r>
              <a:rPr lang="nl-NL" sz="2800" dirty="0" err="1"/>
              <a:t>added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package,json</a:t>
            </a:r>
            <a:r>
              <a:rPr lang="nl-NL" sz="2800" dirty="0"/>
              <a:t> file</a:t>
            </a:r>
            <a:br>
              <a:rPr lang="nl-NL" sz="2800" dirty="0"/>
            </a:br>
            <a:endParaRPr lang="nl-NL" sz="2800" dirty="0"/>
          </a:p>
          <a:p>
            <a:pPr lvl="1"/>
            <a:r>
              <a:rPr lang="nl-NL" sz="2800" b="1" dirty="0" err="1"/>
              <a:t>npm</a:t>
            </a:r>
            <a:r>
              <a:rPr lang="nl-NL" sz="2800" b="1" dirty="0"/>
              <a:t> </a:t>
            </a:r>
            <a:r>
              <a:rPr lang="nl-NL" sz="2800" b="1" dirty="0" err="1"/>
              <a:t>install</a:t>
            </a:r>
            <a:br>
              <a:rPr lang="nl-NL" sz="2800" dirty="0"/>
            </a:br>
            <a:br>
              <a:rPr lang="nl-NL" sz="2800" dirty="0"/>
            </a:br>
            <a:r>
              <a:rPr lang="nl-NL" sz="2800" dirty="0" err="1"/>
              <a:t>To</a:t>
            </a:r>
            <a:r>
              <a:rPr lang="nl-NL" sz="2800" dirty="0"/>
              <a:t> have </a:t>
            </a:r>
            <a:r>
              <a:rPr lang="nl-NL" sz="2800" dirty="0" err="1"/>
              <a:t>all</a:t>
            </a:r>
            <a:r>
              <a:rPr lang="nl-NL" sz="2800" dirty="0"/>
              <a:t> packages </a:t>
            </a:r>
            <a:r>
              <a:rPr lang="nl-NL" sz="2800" dirty="0" err="1"/>
              <a:t>listed</a:t>
            </a:r>
            <a:r>
              <a:rPr lang="nl-NL" sz="2800" dirty="0"/>
              <a:t> in </a:t>
            </a:r>
            <a:r>
              <a:rPr lang="nl-NL" sz="2800" dirty="0" err="1"/>
              <a:t>package.json</a:t>
            </a:r>
            <a:r>
              <a:rPr lang="nl-NL" sz="2800" dirty="0"/>
              <a:t> </a:t>
            </a:r>
            <a:r>
              <a:rPr lang="nl-NL" sz="2800" dirty="0" err="1"/>
              <a:t>installed</a:t>
            </a:r>
            <a:r>
              <a:rPr lang="nl-NL" sz="2800" dirty="0"/>
              <a:t> or </a:t>
            </a:r>
            <a:r>
              <a:rPr lang="nl-NL" sz="2800" dirty="0" err="1"/>
              <a:t>updated</a:t>
            </a:r>
            <a:r>
              <a:rPr lang="nl-NL" sz="2800" dirty="0"/>
              <a:t> </a:t>
            </a:r>
            <a:r>
              <a:rPr lang="nl-NL" sz="2800" dirty="0" err="1"/>
              <a:t>into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node_modules</a:t>
            </a:r>
            <a:r>
              <a:rPr lang="nl-NL" sz="2800" dirty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13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Node.js </a:t>
            </a:r>
            <a:r>
              <a:rPr lang="nl-NL" dirty="0" err="1"/>
              <a:t>can</a:t>
            </a:r>
            <a:r>
              <a:rPr lang="nl-NL" dirty="0"/>
              <a:t> handle </a:t>
            </a:r>
            <a:r>
              <a:rPr lang="nl-NL" dirty="0" err="1"/>
              <a:t>incoming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Java </a:t>
            </a:r>
            <a:r>
              <a:rPr lang="nl-NL" dirty="0" err="1"/>
              <a:t>Servlet</a:t>
            </a:r>
            <a:r>
              <a:rPr lang="nl-NL" dirty="0"/>
              <a:t> or PHP page, a Node.js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logic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HTTP </a:t>
            </a:r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/>
              <a:t>Any</a:t>
            </a:r>
            <a:r>
              <a:rPr lang="nl-NL" b="1" dirty="0"/>
              <a:t> </a:t>
            </a:r>
            <a:r>
              <a:rPr lang="nl-NL" b="1" dirty="0" err="1"/>
              <a:t>other</a:t>
            </a:r>
            <a:r>
              <a:rPr lang="nl-NL" b="1" dirty="0"/>
              <a:t> HTTP </a:t>
            </a:r>
            <a:r>
              <a:rPr lang="nl-NL" b="1" dirty="0" err="1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/>
              <a:t>Core</a:t>
            </a:r>
            <a:r>
              <a:rPr lang="nl-NL" dirty="0"/>
              <a:t> Modules for (</a:t>
            </a:r>
            <a:r>
              <a:rPr lang="nl-NL" dirty="0" err="1"/>
              <a:t>inbound</a:t>
            </a:r>
            <a:r>
              <a:rPr lang="nl-NL" dirty="0"/>
              <a:t> &amp; </a:t>
            </a:r>
            <a:r>
              <a:rPr lang="nl-NL" dirty="0" err="1"/>
              <a:t>outbound</a:t>
            </a:r>
            <a:r>
              <a:rPr lang="nl-NL" dirty="0"/>
              <a:t>) </a:t>
            </a:r>
            <a:r>
              <a:rPr lang="nl-NL" dirty="0" err="1"/>
              <a:t>networking</a:t>
            </a:r>
            <a:r>
              <a:rPr lang="nl-NL" dirty="0"/>
              <a:t>: http, </a:t>
            </a:r>
            <a:r>
              <a:rPr lang="nl-NL" dirty="0" err="1"/>
              <a:t>https</a:t>
            </a:r>
            <a:r>
              <a:rPr lang="nl-NL" dirty="0"/>
              <a:t>, net, </a:t>
            </a:r>
            <a:r>
              <a:rPr lang="nl-NL" dirty="0" err="1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No separate </a:t>
            </a:r>
            <a:r>
              <a:rPr lang="nl-NL" dirty="0" err="1"/>
              <a:t>installation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(</a:t>
            </a:r>
            <a:r>
              <a:rPr lang="nl-NL" dirty="0" err="1"/>
              <a:t>included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Node.js)</a:t>
            </a:r>
          </a:p>
          <a:p>
            <a:r>
              <a:rPr lang="nl-NL" dirty="0"/>
              <a:t>Handle </a:t>
            </a:r>
            <a:r>
              <a:rPr lang="nl-NL" dirty="0" err="1"/>
              <a:t>incoming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/or make </a:t>
            </a:r>
            <a:r>
              <a:rPr lang="nl-NL" dirty="0" err="1"/>
              <a:t>outbound</a:t>
            </a:r>
            <a:r>
              <a:rPr lang="nl-NL" dirty="0"/>
              <a:t> </a:t>
            </a:r>
            <a:r>
              <a:rPr lang="nl-NL" dirty="0" err="1"/>
              <a:t>request</a:t>
            </a:r>
            <a:endParaRPr lang="nl-NL" dirty="0"/>
          </a:p>
          <a:p>
            <a:r>
              <a:rPr lang="nl-NL" dirty="0"/>
              <a:t>Handle URL (</a:t>
            </a:r>
            <a:r>
              <a:rPr lang="nl-NL" dirty="0" err="1"/>
              <a:t>path</a:t>
            </a:r>
            <a:r>
              <a:rPr lang="nl-NL" dirty="0"/>
              <a:t>, query parameters, post </a:t>
            </a:r>
            <a:r>
              <a:rPr lang="nl-NL" dirty="0" err="1"/>
              <a:t>payload</a:t>
            </a:r>
            <a:r>
              <a:rPr lang="nl-NL" dirty="0"/>
              <a:t> or Form </a:t>
            </a:r>
            <a:r>
              <a:rPr lang="nl-NL" dirty="0" err="1"/>
              <a:t>encoding</a:t>
            </a:r>
            <a:r>
              <a:rPr lang="nl-NL" dirty="0"/>
              <a:t> or file upload)</a:t>
            </a:r>
          </a:p>
          <a:p>
            <a:r>
              <a:rPr lang="nl-NL" dirty="0"/>
              <a:t>Handle headers, </a:t>
            </a:r>
            <a:r>
              <a:rPr lang="nl-NL" dirty="0" err="1"/>
              <a:t>encoding</a:t>
            </a:r>
            <a:r>
              <a:rPr lang="nl-NL" dirty="0"/>
              <a:t>, </a:t>
            </a:r>
            <a:r>
              <a:rPr lang="nl-NL" dirty="0" err="1"/>
              <a:t>compression</a:t>
            </a:r>
            <a:r>
              <a:rPr lang="nl-NL" dirty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89743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Simplest</a:t>
            </a:r>
            <a:r>
              <a:rPr lang="nl-NL" dirty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8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</a:t>
            </a:r>
            <a:r>
              <a:rPr lang="nl-NL" dirty="0" err="1"/>
              <a:t>Implementation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1680" y="52578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</a:t>
            </a:r>
            <a:endParaRPr lang="en-US" dirty="0" err="1"/>
          </a:p>
        </p:txBody>
      </p:sp>
      <p:sp>
        <p:nvSpPr>
          <p:cNvPr id="5" name="Flowchart: Process 4"/>
          <p:cNvSpPr/>
          <p:nvPr/>
        </p:nvSpPr>
        <p:spPr>
          <a:xfrm>
            <a:off x="4511040" y="1929170"/>
            <a:ext cx="9281160" cy="6620470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9600" y="5227320"/>
            <a:ext cx="452628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4297680" y="2362200"/>
            <a:ext cx="259080" cy="61874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15163800" y="1950720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15781020" y="2362200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315823" y="1467505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Local</a:t>
            </a:r>
            <a:r>
              <a:rPr lang="nl-NL" dirty="0"/>
              <a:t> files</a:t>
            </a:r>
            <a:endParaRPr lang="en-US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15828097" y="362712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2" name="TextBox 11"/>
          <p:cNvSpPr txBox="1"/>
          <p:nvPr/>
        </p:nvSpPr>
        <p:spPr>
          <a:xfrm>
            <a:off x="14992612" y="321117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3" name="Cloud 12"/>
          <p:cNvSpPr/>
          <p:nvPr/>
        </p:nvSpPr>
        <p:spPr>
          <a:xfrm>
            <a:off x="14690385" y="7674649"/>
            <a:ext cx="2579108" cy="140208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mongod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415" y="8280632"/>
            <a:ext cx="2017416" cy="5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owchart: Magnetic Disk 13"/>
          <p:cNvSpPr/>
          <p:nvPr/>
        </p:nvSpPr>
        <p:spPr>
          <a:xfrm>
            <a:off x="15773783" y="7914024"/>
            <a:ext cx="868680" cy="4616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irect Access Storage 14"/>
          <p:cNvSpPr/>
          <p:nvPr/>
        </p:nvSpPr>
        <p:spPr>
          <a:xfrm>
            <a:off x="15693224" y="4799676"/>
            <a:ext cx="837823" cy="183957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319291" y="66392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REST API</a:t>
            </a:r>
            <a:endParaRPr lang="en-US" dirty="0" err="1"/>
          </a:p>
        </p:txBody>
      </p:sp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871" y="7206113"/>
            <a:ext cx="3775637" cy="14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85" y="4952701"/>
            <a:ext cx="2683215" cy="6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ecagon 16"/>
          <p:cNvSpPr/>
          <p:nvPr/>
        </p:nvSpPr>
        <p:spPr>
          <a:xfrm>
            <a:off x="7285691" y="2131367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6221" y="2362200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Mock (</a:t>
            </a:r>
            <a:r>
              <a:rPr lang="nl-NL" dirty="0" err="1"/>
              <a:t>static</a:t>
            </a:r>
            <a:r>
              <a:rPr lang="nl-NL" dirty="0"/>
              <a:t> response)</a:t>
            </a:r>
            <a:endParaRPr lang="en-US" dirty="0"/>
          </a:p>
        </p:txBody>
      </p:sp>
      <p:sp>
        <p:nvSpPr>
          <p:cNvPr id="23" name="Decagon 22"/>
          <p:cNvSpPr/>
          <p:nvPr/>
        </p:nvSpPr>
        <p:spPr>
          <a:xfrm>
            <a:off x="9937449" y="320709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27979" y="343792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025640" y="3454284"/>
            <a:ext cx="550581" cy="1635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7759101" y="3975794"/>
            <a:ext cx="2468878" cy="1266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ecagon 28"/>
          <p:cNvSpPr/>
          <p:nvPr/>
        </p:nvSpPr>
        <p:spPr>
          <a:xfrm>
            <a:off x="9937449" y="469915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227979" y="492998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Call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0" idx="3"/>
            <a:endCxn id="15" idx="1"/>
          </p:cNvCxnSpPr>
          <p:nvPr/>
        </p:nvCxnSpPr>
        <p:spPr>
          <a:xfrm>
            <a:off x="12298677" y="5467854"/>
            <a:ext cx="3394547" cy="25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3"/>
            <a:endCxn id="8" idx="1"/>
          </p:cNvCxnSpPr>
          <p:nvPr/>
        </p:nvCxnSpPr>
        <p:spPr>
          <a:xfrm flipV="1">
            <a:off x="12298677" y="2613660"/>
            <a:ext cx="2865123" cy="136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ecagon 35"/>
          <p:cNvSpPr/>
          <p:nvPr/>
        </p:nvSpPr>
        <p:spPr>
          <a:xfrm>
            <a:off x="9954629" y="617451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245159" y="640534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MongoDB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911501" y="5394960"/>
            <a:ext cx="2254548" cy="16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14291" y="5488632"/>
            <a:ext cx="2713688" cy="1493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4" idx="2"/>
          </p:cNvCxnSpPr>
          <p:nvPr/>
        </p:nvCxnSpPr>
        <p:spPr>
          <a:xfrm>
            <a:off x="12379236" y="6898072"/>
            <a:ext cx="3394547" cy="1246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2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21" grpId="0" animBg="1"/>
      <p:bldP spid="23" grpId="0" animBg="1"/>
      <p:bldP spid="24" grpId="0" animBg="1"/>
      <p:bldP spid="29" grpId="0" animBg="1"/>
      <p:bldP spid="30" grpId="0" animBg="1"/>
      <p:bldP spid="36" grpId="0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46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File </a:t>
            </a:r>
            <a:r>
              <a:rPr lang="nl-NL" dirty="0" err="1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792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Remote Resource </a:t>
            </a:r>
            <a:r>
              <a:rPr lang="nl-NL" dirty="0" err="1"/>
              <a:t>Serving</a:t>
            </a:r>
            <a:r>
              <a:rPr lang="nl-NL" dirty="0"/>
              <a:t> – </a:t>
            </a:r>
            <a:br>
              <a:rPr lang="nl-NL" dirty="0"/>
            </a:br>
            <a:r>
              <a:rPr lang="nl-NL" dirty="0"/>
              <a:t>http in </a:t>
            </a:r>
            <a:r>
              <a:rPr lang="nl-NL" dirty="0" err="1"/>
              <a:t>and</a:t>
            </a:r>
            <a:r>
              <a:rPr lang="nl-NL" dirty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307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Express web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Node.js</a:t>
            </a:r>
            <a:endParaRPr lang="nl-NL" dirty="0"/>
          </a:p>
          <a:p>
            <a:r>
              <a:rPr lang="nl-NL" dirty="0"/>
              <a:t>Framework on top of </a:t>
            </a:r>
            <a:r>
              <a:rPr lang="nl-NL" dirty="0" err="1"/>
              <a:t>core</a:t>
            </a:r>
            <a:r>
              <a:rPr lang="nl-NL" dirty="0"/>
              <a:t> Node.js top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incoming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en-US" dirty="0"/>
              <a:t>“Express provides a thin layer of fundamental web application features, without obscuring Node.js features that you know and love.”</a:t>
            </a:r>
            <a:endParaRPr lang="nl-NL" dirty="0"/>
          </a:p>
          <a:p>
            <a:r>
              <a:rPr lang="nl-NL" dirty="0" err="1"/>
              <a:t>Convenient</a:t>
            </a:r>
            <a:r>
              <a:rPr lang="nl-NL" dirty="0"/>
              <a:t> for </a:t>
            </a:r>
          </a:p>
          <a:p>
            <a:pPr lvl="1"/>
            <a:r>
              <a:rPr lang="nl-NL" dirty="0"/>
              <a:t>Web Server for </a:t>
            </a:r>
            <a:r>
              <a:rPr lang="nl-NL" dirty="0" err="1"/>
              <a:t>static</a:t>
            </a:r>
            <a:r>
              <a:rPr lang="nl-NL" dirty="0"/>
              <a:t> files</a:t>
            </a:r>
          </a:p>
          <a:p>
            <a:pPr lvl="1"/>
            <a:r>
              <a:rPr lang="nl-NL" dirty="0"/>
              <a:t>API </a:t>
            </a:r>
            <a:r>
              <a:rPr lang="nl-NL" dirty="0" err="1"/>
              <a:t>implementation</a:t>
            </a:r>
            <a:r>
              <a:rPr lang="nl-NL" dirty="0"/>
              <a:t> (REST)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incoming</a:t>
            </a:r>
            <a:r>
              <a:rPr lang="nl-NL" dirty="0"/>
              <a:t> HTTP </a:t>
            </a:r>
            <a:r>
              <a:rPr lang="nl-NL" dirty="0" err="1"/>
              <a:t>request</a:t>
            </a:r>
            <a:r>
              <a:rPr lang="nl-NL" dirty="0"/>
              <a:t> handling</a:t>
            </a:r>
          </a:p>
          <a:p>
            <a:r>
              <a:rPr lang="nl-NL" dirty="0"/>
              <a:t>Express is </a:t>
            </a:r>
            <a:r>
              <a:rPr lang="nl-NL" dirty="0" err="1"/>
              <a:t>distributed</a:t>
            </a:r>
            <a:r>
              <a:rPr lang="nl-NL" dirty="0"/>
              <a:t> as </a:t>
            </a:r>
            <a:r>
              <a:rPr lang="nl-NL" dirty="0" err="1"/>
              <a:t>npm</a:t>
            </a:r>
            <a:r>
              <a:rPr lang="nl-NL" dirty="0"/>
              <a:t> package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Express - </a:t>
            </a:r>
            <a:r>
              <a:rPr lang="nl-NL" dirty="0" err="1"/>
              <a:t>Simplest</a:t>
            </a:r>
            <a:r>
              <a:rPr lang="nl-NL" dirty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7083972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7413756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4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Express – Even </a:t>
            </a:r>
            <a:r>
              <a:rPr lang="nl-NL" dirty="0" err="1"/>
              <a:t>simpler</a:t>
            </a:r>
            <a:r>
              <a:rPr lang="nl-NL" dirty="0"/>
              <a:t> form of HTTP handling (or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simpler</a:t>
            </a:r>
            <a:r>
              <a:rPr lang="nl-NL" dirty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76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File </a:t>
            </a:r>
            <a:r>
              <a:rPr lang="nl-NL" dirty="0" err="1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54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Form </a:t>
            </a:r>
            <a:r>
              <a:rPr lang="nl-NL" dirty="0" err="1"/>
              <a:t>Submit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HTTP POST </a:t>
            </a:r>
            <a:r>
              <a:rPr lang="nl-NL" dirty="0" err="1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12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REST GET </a:t>
            </a:r>
            <a:r>
              <a:rPr lang="nl-NL" dirty="0" err="1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660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/>
              <a:t>Handling REST GET &amp; Form POST </a:t>
            </a:r>
            <a:r>
              <a:rPr lang="nl-NL" dirty="0" err="1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6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63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5 &amp; 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Handling HTTP </a:t>
            </a:r>
            <a:r>
              <a:rPr lang="nl-NL" dirty="0" err="1"/>
              <a:t>Requests</a:t>
            </a:r>
            <a:r>
              <a:rPr lang="nl-NL" dirty="0"/>
              <a:t> (without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Express)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6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Single thread</a:t>
            </a:r>
            <a:br>
              <a:rPr lang="nl-NL" dirty="0"/>
            </a:br>
            <a:r>
              <a:rPr lang="nl-NL" dirty="0"/>
              <a:t>heavy on Callbacks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1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cash</a:t>
            </a:r>
            <a:br>
              <a:rPr lang="nl-NL" dirty="0"/>
            </a:br>
            <a:r>
              <a:rPr lang="nl-NL" dirty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desk </a:t>
            </a:r>
            <a:r>
              <a:rPr lang="nl-NL" dirty="0" err="1"/>
              <a:t>to</a:t>
            </a:r>
            <a:r>
              <a:rPr lang="nl-NL" dirty="0"/>
              <a:t> collect</a:t>
            </a:r>
          </a:p>
          <a:p>
            <a:pPr algn="r"/>
            <a:r>
              <a:rPr lang="nl-NL" dirty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waiting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52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Asynchronously</a:t>
            </a:r>
            <a:r>
              <a:rPr lang="nl-NL" dirty="0"/>
              <a:t> </a:t>
            </a:r>
            <a:r>
              <a:rPr lang="nl-NL" dirty="0" err="1"/>
              <a:t>assembling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Receive</a:t>
            </a:r>
            <a:r>
              <a:rPr lang="nl-NL" dirty="0"/>
              <a:t> HTTP </a:t>
            </a:r>
            <a:r>
              <a:rPr lang="nl-NL" dirty="0" err="1"/>
              <a:t>request</a:t>
            </a:r>
            <a:endParaRPr lang="nl-NL" dirty="0"/>
          </a:p>
          <a:p>
            <a:pPr lvl="1"/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leverage</a:t>
            </a:r>
            <a:r>
              <a:rPr lang="nl-NL" dirty="0"/>
              <a:t> cookie </a:t>
            </a:r>
            <a:r>
              <a:rPr lang="nl-NL" dirty="0" err="1"/>
              <a:t>to</a:t>
            </a:r>
            <a:r>
              <a:rPr lang="nl-NL" dirty="0"/>
              <a:t> re-</a:t>
            </a:r>
            <a:r>
              <a:rPr lang="nl-NL" dirty="0" err="1"/>
              <a:t>establish</a:t>
            </a:r>
            <a:r>
              <a:rPr lang="nl-NL" dirty="0"/>
              <a:t> state/context</a:t>
            </a:r>
          </a:p>
          <a:p>
            <a:r>
              <a:rPr lang="nl-NL" dirty="0"/>
              <a:t>Set </a:t>
            </a:r>
            <a:r>
              <a:rPr lang="nl-NL" dirty="0" err="1"/>
              <a:t>work</a:t>
            </a:r>
            <a:r>
              <a:rPr lang="nl-NL" dirty="0"/>
              <a:t> in motion </a:t>
            </a:r>
            <a:r>
              <a:rPr lang="nl-NL" dirty="0" err="1"/>
              <a:t>to</a:t>
            </a:r>
            <a:r>
              <a:rPr lang="nl-NL" dirty="0"/>
              <a:t> collect data (remote API call, DB call) </a:t>
            </a:r>
            <a:r>
              <a:rPr lang="nl-NL" dirty="0" err="1"/>
              <a:t>and</a:t>
            </a:r>
            <a:r>
              <a:rPr lang="nl-NL" dirty="0"/>
              <a:t> register </a:t>
            </a:r>
            <a:r>
              <a:rPr lang="nl-NL" dirty="0" err="1"/>
              <a:t>callback</a:t>
            </a:r>
            <a:r>
              <a:rPr lang="nl-NL" dirty="0"/>
              <a:t> –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scope</a:t>
            </a:r>
          </a:p>
          <a:p>
            <a:r>
              <a:rPr lang="nl-NL" dirty="0"/>
              <a:t>Stop processing, </a:t>
            </a:r>
            <a:r>
              <a:rPr lang="nl-NL" dirty="0" err="1"/>
              <a:t>vanish</a:t>
            </a:r>
            <a:r>
              <a:rPr lang="nl-NL" dirty="0"/>
              <a:t>, release resources</a:t>
            </a:r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callback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, </a:t>
            </a:r>
            <a:r>
              <a:rPr lang="nl-NL" dirty="0" err="1"/>
              <a:t>use</a:t>
            </a:r>
            <a:r>
              <a:rPr lang="nl-NL" dirty="0"/>
              <a:t> response </a:t>
            </a:r>
            <a:r>
              <a:rPr lang="nl-NL" dirty="0" err="1"/>
              <a:t>to</a:t>
            </a:r>
            <a:r>
              <a:rPr lang="nl-NL" dirty="0"/>
              <a:t> construct </a:t>
            </a:r>
            <a:r>
              <a:rPr lang="nl-NL" dirty="0" err="1"/>
              <a:t>the</a:t>
            </a:r>
            <a:r>
              <a:rPr lang="nl-NL" dirty="0"/>
              <a:t> response</a:t>
            </a:r>
          </a:p>
          <a:p>
            <a:pPr lvl="1"/>
            <a:r>
              <a:rPr lang="nl-NL" dirty="0"/>
              <a:t>Complete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Callback == </a:t>
            </a:r>
            <a:r>
              <a:rPr lang="nl-NL" dirty="0" err="1"/>
              <a:t>Closure</a:t>
            </a:r>
            <a:br>
              <a:rPr lang="nl-NL" dirty="0"/>
            </a:br>
            <a:endParaRPr lang="nl-NL" dirty="0"/>
          </a:p>
          <a:p>
            <a:pPr algn="ctr"/>
            <a:r>
              <a:rPr lang="nl-NL" dirty="0"/>
              <a:t>(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context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8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Genderize</a:t>
            </a:r>
            <a:r>
              <a:rPr lang="nl-NL" dirty="0"/>
              <a:t> API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634173"/>
            <a:ext cx="11459210" cy="77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776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Genderize</a:t>
            </a:r>
            <a:r>
              <a:rPr lang="nl-NL" dirty="0"/>
              <a:t> API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634173"/>
            <a:ext cx="11459210" cy="77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2730444"/>
            <a:ext cx="6851650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076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52" y="60960"/>
            <a:ext cx="11596688" cy="937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Postcode Post </a:t>
            </a:r>
            <a:r>
              <a:rPr lang="nl-NL" dirty="0" err="1"/>
              <a:t>RequesT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92" y="2113915"/>
            <a:ext cx="11634787" cy="638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75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45" y="289560"/>
            <a:ext cx="11306175" cy="910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6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 </a:t>
            </a:r>
            <a:r>
              <a:rPr lang="nl-NL" dirty="0" err="1"/>
              <a:t>Department</a:t>
            </a:r>
            <a:r>
              <a:rPr lang="nl-NL" dirty="0"/>
              <a:t> details – </a:t>
            </a:r>
            <a:r>
              <a:rPr lang="nl-NL" dirty="0" err="1"/>
              <a:t>retrieved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181492" cy="594252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 // read department from file</a:t>
            </a:r>
            <a:br>
              <a:rPr lang="en-US" b="1" dirty="0">
                <a:latin typeface="Lucida Console" panose="020B0609040504020204" pitchFamily="49" charset="0"/>
              </a:rPr>
            </a:br>
            <a:br>
              <a:rPr lang="en-US" b="1" dirty="0">
                <a:latin typeface="Lucida Console" panose="020B0609040504020204" pitchFamily="49" charset="0"/>
              </a:rPr>
            </a:b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sz="3200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sz="3200" b="1" dirty="0">
                <a:latin typeface="Lucida Console" panose="020B0609040504020204" pitchFamily="49" charset="0"/>
              </a:rPr>
              <a:t>	   …</a:t>
            </a:r>
            <a:br>
              <a:rPr lang="en-US" sz="3200" b="1" dirty="0">
                <a:latin typeface="Lucida Console" panose="020B0609040504020204" pitchFamily="49" charset="0"/>
              </a:rPr>
            </a:br>
            <a:br>
              <a:rPr lang="en-US" b="1" dirty="0">
                <a:latin typeface="Lucida Console" panose="020B0609040504020204" pitchFamily="49" charset="0"/>
              </a:rPr>
            </a:b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2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 </a:t>
            </a:r>
            <a:r>
              <a:rPr lang="nl-NL" dirty="0" err="1"/>
              <a:t>Department</a:t>
            </a:r>
            <a:r>
              <a:rPr lang="nl-NL" dirty="0"/>
              <a:t> details – </a:t>
            </a:r>
            <a:r>
              <a:rPr lang="nl-NL" dirty="0" err="1"/>
              <a:t>retrieved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606564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.get('/</a:t>
            </a:r>
            <a:r>
              <a:rPr lang="en-US" dirty="0" err="1">
                <a:latin typeface="Lucida Console" panose="020B0609040504020204" pitchFamily="49" charset="0"/>
              </a:rPr>
              <a:t>departmentdetails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', function (</a:t>
            </a:r>
            <a:r>
              <a:rPr lang="en-US" dirty="0" err="1">
                <a:latin typeface="Lucida Console" panose="020B0609040504020204" pitchFamily="49" charset="0"/>
              </a:rPr>
              <a:t>req</a:t>
            </a:r>
            <a:r>
              <a:rPr lang="en-US" dirty="0">
                <a:latin typeface="Lucida Console" panose="020B0609040504020204" pitchFamily="49" charset="0"/>
              </a:rPr>
              <a:t>, res) {		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department = </a:t>
            </a:r>
            <a:r>
              <a:rPr lang="en-US" dirty="0" err="1">
                <a:latin typeface="Lucida Console" panose="020B0609040504020204" pitchFamily="49" charset="0"/>
              </a:rPr>
              <a:t>getDepartment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REST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  <a:br>
              <a:rPr lang="en-US" b="1" dirty="0">
                <a:latin typeface="Lucida Console" panose="020B0609040504020204" pitchFamily="49" charset="0"/>
              </a:rPr>
            </a:b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 … </a:t>
            </a:r>
            <a:br>
              <a:rPr lang="en-US" b="1" dirty="0">
                <a:latin typeface="Lucida Console" panose="020B0609040504020204" pitchFamily="49" charset="0"/>
              </a:rPr>
            </a:b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in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External</a:t>
            </a:r>
            <a:r>
              <a:rPr lang="nl-NL" dirty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Serve </a:t>
            </a:r>
            <a:r>
              <a:rPr lang="nl-NL" dirty="0" err="1"/>
              <a:t>Department</a:t>
            </a:r>
            <a:r>
              <a:rPr lang="nl-NL" dirty="0"/>
              <a:t> details – </a:t>
            </a:r>
            <a:r>
              <a:rPr lang="nl-NL" dirty="0" err="1"/>
              <a:t>retrieved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6804304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.get('/</a:t>
            </a:r>
            <a:r>
              <a:rPr lang="en-US" dirty="0" err="1">
                <a:latin typeface="Lucida Console" panose="020B0609040504020204" pitchFamily="49" charset="0"/>
              </a:rPr>
              <a:t>departmentdetails</a:t>
            </a:r>
            <a:r>
              <a:rPr lang="en-US" dirty="0">
                <a:latin typeface="Lucida Console" panose="020B0609040504020204" pitchFamily="49" charset="0"/>
              </a:rPr>
              <a:t>/: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', function (</a:t>
            </a:r>
            <a:r>
              <a:rPr lang="en-US" dirty="0" err="1">
                <a:latin typeface="Lucida Console" panose="020B0609040504020204" pitchFamily="49" charset="0"/>
              </a:rPr>
              <a:t>req</a:t>
            </a:r>
            <a:r>
              <a:rPr lang="en-US" dirty="0">
                <a:latin typeface="Lucida Console" panose="020B0609040504020204" pitchFamily="49" charset="0"/>
              </a:rPr>
              <a:t>, res) {		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department = </a:t>
            </a:r>
            <a:r>
              <a:rPr lang="en-US" dirty="0" err="1">
                <a:latin typeface="Lucida Console" panose="020B0609040504020204" pitchFamily="49" charset="0"/>
              </a:rPr>
              <a:t>getDepartment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https.get</a:t>
            </a:r>
            <a:r>
              <a:rPr lang="en-US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}, </a:t>
            </a:r>
            <a:r>
              <a:rPr lang="en-US" b="1" dirty="0">
                <a:latin typeface="Lucida Console" panose="020B0609040504020204" pitchFamily="49" charset="0"/>
              </a:rPr>
              <a:t>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67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7 + 8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Making HTTP </a:t>
            </a:r>
            <a:r>
              <a:rPr lang="nl-NL" dirty="0" err="1"/>
              <a:t>Requests</a:t>
            </a:r>
            <a:r>
              <a:rPr lang="nl-NL" dirty="0"/>
              <a:t> – </a:t>
            </a:r>
            <a:r>
              <a:rPr lang="nl-NL" dirty="0" err="1"/>
              <a:t>Calling</a:t>
            </a:r>
            <a:r>
              <a:rPr lang="nl-NL" dirty="0"/>
              <a:t>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56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Implementation</a:t>
            </a:r>
            <a:r>
              <a:rPr lang="nl-NL" dirty="0"/>
              <a:t> of </a:t>
            </a:r>
            <a:br>
              <a:rPr lang="nl-NL" dirty="0"/>
            </a:b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API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with</a:t>
            </a:r>
            <a:r>
              <a:rPr lang="nl-NL" dirty="0"/>
              <a:t> Mock Response)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8737" y="6122014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</a:t>
            </a:r>
            <a:endParaRPr lang="en-US" dirty="0" err="1"/>
          </a:p>
        </p:txBody>
      </p:sp>
      <p:sp>
        <p:nvSpPr>
          <p:cNvPr id="5" name="Flowchart: Process 4"/>
          <p:cNvSpPr/>
          <p:nvPr/>
        </p:nvSpPr>
        <p:spPr>
          <a:xfrm>
            <a:off x="7658097" y="2793384"/>
            <a:ext cx="9281160" cy="6620470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56657" y="6091534"/>
            <a:ext cx="452628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7444737" y="3226414"/>
            <a:ext cx="259080" cy="61874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28" y="8070327"/>
            <a:ext cx="3775637" cy="14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42" y="5816915"/>
            <a:ext cx="2683215" cy="6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ecagon 9"/>
          <p:cNvSpPr/>
          <p:nvPr/>
        </p:nvSpPr>
        <p:spPr>
          <a:xfrm>
            <a:off x="10432748" y="2995581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723278" y="3226414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Mock (</a:t>
            </a:r>
            <a:r>
              <a:rPr lang="nl-NL" dirty="0" err="1"/>
              <a:t>static</a:t>
            </a:r>
            <a:r>
              <a:rPr lang="nl-NL" dirty="0"/>
              <a:t> response)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172697" y="4318498"/>
            <a:ext cx="550581" cy="1635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2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Publication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63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054861"/>
            <a:ext cx="11942763" cy="5727700"/>
          </a:xfrm>
        </p:spPr>
        <p:txBody>
          <a:bodyPr/>
          <a:lstStyle/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API (</a:t>
            </a:r>
            <a:r>
              <a:rPr lang="nl-NL" dirty="0" err="1"/>
              <a:t>against</a:t>
            </a:r>
            <a:r>
              <a:rPr lang="nl-NL" dirty="0"/>
              <a:t> 3rd part back end API)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6979" y="613725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</a:t>
            </a:r>
            <a:endParaRPr lang="en-US" dirty="0" err="1"/>
          </a:p>
        </p:txBody>
      </p:sp>
      <p:sp>
        <p:nvSpPr>
          <p:cNvPr id="5" name="Flowchart: Process 4"/>
          <p:cNvSpPr/>
          <p:nvPr/>
        </p:nvSpPr>
        <p:spPr>
          <a:xfrm>
            <a:off x="5006339" y="2808625"/>
            <a:ext cx="9281160" cy="6620470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04899" y="6106775"/>
            <a:ext cx="452628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4792979" y="3241655"/>
            <a:ext cx="259080" cy="61874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15659099" y="2830175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16276319" y="3241655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11122" y="2346960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Local</a:t>
            </a:r>
            <a:r>
              <a:rPr lang="nl-NL" dirty="0"/>
              <a:t> files</a:t>
            </a:r>
            <a:endParaRPr lang="en-US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16323396" y="450657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2" name="TextBox 11"/>
          <p:cNvSpPr txBox="1"/>
          <p:nvPr/>
        </p:nvSpPr>
        <p:spPr>
          <a:xfrm>
            <a:off x="15487911" y="409063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6" name="Flowchart: Direct Access Storage 15"/>
          <p:cNvSpPr/>
          <p:nvPr/>
        </p:nvSpPr>
        <p:spPr>
          <a:xfrm>
            <a:off x="16188523" y="5679131"/>
            <a:ext cx="837823" cy="183957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14590" y="7518707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REST API</a:t>
            </a:r>
            <a:endParaRPr lang="en-US" dirty="0" err="1"/>
          </a:p>
        </p:txBody>
      </p:sp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70" y="8085568"/>
            <a:ext cx="3775637" cy="14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884" y="5832156"/>
            <a:ext cx="2683215" cy="6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ecagon 19"/>
          <p:cNvSpPr/>
          <p:nvPr/>
        </p:nvSpPr>
        <p:spPr>
          <a:xfrm>
            <a:off x="7780990" y="3010822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071520" y="3241655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Mock (</a:t>
            </a:r>
            <a:r>
              <a:rPr lang="nl-NL" dirty="0" err="1"/>
              <a:t>static</a:t>
            </a:r>
            <a:r>
              <a:rPr lang="nl-NL" dirty="0"/>
              <a:t> response)</a:t>
            </a:r>
            <a:endParaRPr lang="en-US" dirty="0"/>
          </a:p>
        </p:txBody>
      </p:sp>
      <p:sp>
        <p:nvSpPr>
          <p:cNvPr id="22" name="Decagon 21"/>
          <p:cNvSpPr/>
          <p:nvPr/>
        </p:nvSpPr>
        <p:spPr>
          <a:xfrm>
            <a:off x="10432748" y="4086551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723278" y="4317384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520939" y="4333739"/>
            <a:ext cx="550581" cy="1635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3" idx="1"/>
          </p:cNvCxnSpPr>
          <p:nvPr/>
        </p:nvCxnSpPr>
        <p:spPr>
          <a:xfrm flipV="1">
            <a:off x="8254400" y="4855249"/>
            <a:ext cx="2468878" cy="1266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ecagon 25"/>
          <p:cNvSpPr/>
          <p:nvPr/>
        </p:nvSpPr>
        <p:spPr>
          <a:xfrm>
            <a:off x="10432748" y="5578611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723278" y="5809444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Call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3"/>
            <a:endCxn id="16" idx="1"/>
          </p:cNvCxnSpPr>
          <p:nvPr/>
        </p:nvCxnSpPr>
        <p:spPr>
          <a:xfrm>
            <a:off x="12793976" y="6347309"/>
            <a:ext cx="3394547" cy="25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3"/>
            <a:endCxn id="8" idx="1"/>
          </p:cNvCxnSpPr>
          <p:nvPr/>
        </p:nvCxnSpPr>
        <p:spPr>
          <a:xfrm flipV="1">
            <a:off x="12793976" y="3493115"/>
            <a:ext cx="2865123" cy="136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406800" y="6274415"/>
            <a:ext cx="2254548" cy="16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  <p:bldP spid="16" grpId="0" animBg="1"/>
      <p:bldP spid="17" grpId="0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</a:t>
            </a:r>
            <a:r>
              <a:rPr lang="nl-NL" dirty="0" err="1"/>
              <a:t>Implementation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1680" y="52578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http</a:t>
            </a:r>
            <a:endParaRPr lang="en-US" dirty="0" err="1"/>
          </a:p>
        </p:txBody>
      </p:sp>
      <p:sp>
        <p:nvSpPr>
          <p:cNvPr id="5" name="Flowchart: Process 4"/>
          <p:cNvSpPr/>
          <p:nvPr/>
        </p:nvSpPr>
        <p:spPr>
          <a:xfrm>
            <a:off x="4511040" y="1929170"/>
            <a:ext cx="9281160" cy="6620470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9600" y="5227320"/>
            <a:ext cx="452628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4297680" y="2362200"/>
            <a:ext cx="259080" cy="61874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15163800" y="1950720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15781020" y="2362200"/>
            <a:ext cx="929640" cy="132588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315823" y="1467505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Local</a:t>
            </a:r>
            <a:r>
              <a:rPr lang="nl-NL" dirty="0"/>
              <a:t> files</a:t>
            </a:r>
            <a:endParaRPr lang="en-US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15828097" y="362712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2" name="TextBox 11"/>
          <p:cNvSpPr txBox="1"/>
          <p:nvPr/>
        </p:nvSpPr>
        <p:spPr>
          <a:xfrm>
            <a:off x="14992612" y="321117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json</a:t>
            </a:r>
            <a:endParaRPr lang="en-US" dirty="0" err="1"/>
          </a:p>
        </p:txBody>
      </p:sp>
      <p:sp>
        <p:nvSpPr>
          <p:cNvPr id="13" name="Cloud 12"/>
          <p:cNvSpPr/>
          <p:nvPr/>
        </p:nvSpPr>
        <p:spPr>
          <a:xfrm>
            <a:off x="14690385" y="7674649"/>
            <a:ext cx="2579108" cy="140208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mongod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415" y="8280632"/>
            <a:ext cx="2017416" cy="5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owchart: Magnetic Disk 13"/>
          <p:cNvSpPr/>
          <p:nvPr/>
        </p:nvSpPr>
        <p:spPr>
          <a:xfrm>
            <a:off x="15773783" y="7914024"/>
            <a:ext cx="868680" cy="4616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irect Access Storage 14"/>
          <p:cNvSpPr/>
          <p:nvPr/>
        </p:nvSpPr>
        <p:spPr>
          <a:xfrm>
            <a:off x="15693224" y="4799676"/>
            <a:ext cx="837823" cy="183957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319291" y="66392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REST API</a:t>
            </a:r>
            <a:endParaRPr lang="en-US" dirty="0" err="1"/>
          </a:p>
        </p:txBody>
      </p:sp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871" y="7206113"/>
            <a:ext cx="3775637" cy="14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85" y="4952701"/>
            <a:ext cx="2683215" cy="6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ecagon 16"/>
          <p:cNvSpPr/>
          <p:nvPr/>
        </p:nvSpPr>
        <p:spPr>
          <a:xfrm>
            <a:off x="7285691" y="2131367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6221" y="2362200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Mock (</a:t>
            </a:r>
            <a:r>
              <a:rPr lang="nl-NL" dirty="0" err="1"/>
              <a:t>static</a:t>
            </a:r>
            <a:r>
              <a:rPr lang="nl-NL" dirty="0"/>
              <a:t> response)</a:t>
            </a:r>
            <a:endParaRPr lang="en-US" dirty="0"/>
          </a:p>
        </p:txBody>
      </p:sp>
      <p:sp>
        <p:nvSpPr>
          <p:cNvPr id="23" name="Decagon 22"/>
          <p:cNvSpPr/>
          <p:nvPr/>
        </p:nvSpPr>
        <p:spPr>
          <a:xfrm>
            <a:off x="9937449" y="320709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27979" y="343792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025640" y="3454284"/>
            <a:ext cx="550581" cy="1635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7759101" y="3975794"/>
            <a:ext cx="2468878" cy="1266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ecagon 28"/>
          <p:cNvSpPr/>
          <p:nvPr/>
        </p:nvSpPr>
        <p:spPr>
          <a:xfrm>
            <a:off x="9937449" y="469915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227979" y="492998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Call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REST API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0" idx="3"/>
            <a:endCxn id="15" idx="1"/>
          </p:cNvCxnSpPr>
          <p:nvPr/>
        </p:nvCxnSpPr>
        <p:spPr>
          <a:xfrm>
            <a:off x="12298677" y="5467854"/>
            <a:ext cx="3394547" cy="25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3"/>
            <a:endCxn id="8" idx="1"/>
          </p:cNvCxnSpPr>
          <p:nvPr/>
        </p:nvCxnSpPr>
        <p:spPr>
          <a:xfrm flipV="1">
            <a:off x="12298677" y="2613660"/>
            <a:ext cx="2865123" cy="136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ecagon 35"/>
          <p:cNvSpPr/>
          <p:nvPr/>
        </p:nvSpPr>
        <p:spPr>
          <a:xfrm>
            <a:off x="9954629" y="6174516"/>
            <a:ext cx="457200" cy="494377"/>
          </a:xfrm>
          <a:prstGeom prst="dec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245159" y="6405349"/>
            <a:ext cx="2070698" cy="107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MongoDB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911501" y="5394960"/>
            <a:ext cx="2254548" cy="16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14291" y="5488632"/>
            <a:ext cx="2713688" cy="1493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4" idx="2"/>
          </p:cNvCxnSpPr>
          <p:nvPr/>
        </p:nvCxnSpPr>
        <p:spPr>
          <a:xfrm>
            <a:off x="12379236" y="6898072"/>
            <a:ext cx="3394547" cy="1246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21" grpId="0" animBg="1"/>
      <p:bldP spid="23" grpId="0" animBg="1"/>
      <p:bldP spid="24" grpId="0" animBg="1"/>
      <p:bldP spid="29" grpId="0" animBg="1"/>
      <p:bldP spid="30" grpId="0" animBg="1"/>
      <p:bldP spid="36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</a:t>
            </a:r>
            <a:r>
              <a:rPr lang="nl-NL" dirty="0" err="1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Implement</a:t>
            </a:r>
            <a:r>
              <a:rPr lang="nl-NL" dirty="0"/>
              <a:t> in Node</a:t>
            </a:r>
          </a:p>
          <a:p>
            <a:r>
              <a:rPr lang="nl-NL" dirty="0"/>
              <a:t>Run </a:t>
            </a:r>
            <a:r>
              <a:rPr lang="nl-NL" dirty="0" err="1"/>
              <a:t>locally</a:t>
            </a:r>
            <a:r>
              <a:rPr lang="nl-NL" dirty="0"/>
              <a:t>, test </a:t>
            </a:r>
            <a:r>
              <a:rPr lang="nl-NL" dirty="0" err="1"/>
              <a:t>locally</a:t>
            </a:r>
            <a:endParaRPr lang="nl-NL" dirty="0"/>
          </a:p>
          <a:p>
            <a:r>
              <a:rPr lang="nl-NL" dirty="0"/>
              <a:t>Run Postman Collection (</a:t>
            </a:r>
            <a:r>
              <a:rPr lang="nl-NL" dirty="0" err="1"/>
              <a:t>to</a:t>
            </a:r>
            <a:r>
              <a:rPr lang="nl-NL" dirty="0"/>
              <a:t> test)</a:t>
            </a:r>
          </a:p>
          <a:p>
            <a:r>
              <a:rPr lang="nl-NL" dirty="0"/>
              <a:t>Run User Interface Web App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leverage</a:t>
            </a:r>
            <a:r>
              <a:rPr lang="nl-NL" dirty="0"/>
              <a:t> API</a:t>
            </a:r>
          </a:p>
          <a:p>
            <a:r>
              <a:rPr lang="nl-NL" dirty="0" err="1"/>
              <a:t>Deploy</a:t>
            </a:r>
            <a:r>
              <a:rPr lang="nl-NL" dirty="0"/>
              <a:t> API on Cloud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r>
              <a:rPr lang="nl-NL" dirty="0"/>
              <a:t>Run </a:t>
            </a:r>
            <a:r>
              <a:rPr lang="nl-NL" dirty="0" err="1"/>
              <a:t>locally</a:t>
            </a:r>
            <a:r>
              <a:rPr lang="nl-NL" dirty="0"/>
              <a:t>, </a:t>
            </a:r>
            <a:r>
              <a:rPr lang="nl-NL" dirty="0" err="1"/>
              <a:t>expose</a:t>
            </a:r>
            <a:r>
              <a:rPr lang="nl-NL" dirty="0"/>
              <a:t> on internet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ngrok</a:t>
            </a:r>
            <a:endParaRPr lang="nl-NL" dirty="0"/>
          </a:p>
          <a:p>
            <a:r>
              <a:rPr lang="nl-NL" dirty="0" err="1"/>
              <a:t>Try</a:t>
            </a:r>
            <a:r>
              <a:rPr lang="nl-NL" dirty="0"/>
              <a:t> out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’ API </a:t>
            </a:r>
            <a:r>
              <a:rPr lang="nl-NL" dirty="0" err="1"/>
              <a:t>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Node.js is like a JS-DK – </a:t>
            </a:r>
            <a:r>
              <a:rPr lang="nl-NL" dirty="0" err="1"/>
              <a:t>JavaScript</a:t>
            </a:r>
            <a:r>
              <a:rPr lang="nl-NL" dirty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Brief </a:t>
            </a:r>
            <a:r>
              <a:rPr lang="nl-NL" dirty="0" err="1"/>
              <a:t>History</a:t>
            </a:r>
            <a:r>
              <a:rPr lang="nl-NL" dirty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/>
              <a:t>2009 – </a:t>
            </a:r>
            <a:r>
              <a:rPr lang="nl-NL" dirty="0" err="1"/>
              <a:t>unveiled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en-US" dirty="0"/>
              <a:t>Ryan Dahl, written on Linux, leveraging Google V8</a:t>
            </a:r>
          </a:p>
          <a:p>
            <a:r>
              <a:rPr lang="nl-NL" dirty="0"/>
              <a:t>2010</a:t>
            </a:r>
          </a:p>
          <a:p>
            <a:pPr lvl="1"/>
            <a:r>
              <a:rPr lang="nl-NL" sz="3200" dirty="0" err="1"/>
              <a:t>Initial</a:t>
            </a:r>
            <a:r>
              <a:rPr lang="nl-NL" sz="3200" dirty="0"/>
              <a:t> release of </a:t>
            </a:r>
            <a:r>
              <a:rPr lang="nl-NL" sz="3200" i="1" dirty="0" err="1"/>
              <a:t>express</a:t>
            </a:r>
            <a:r>
              <a:rPr lang="nl-NL" sz="3200" dirty="0"/>
              <a:t> – </a:t>
            </a:r>
            <a:r>
              <a:rPr lang="nl-NL" sz="3200" dirty="0" err="1"/>
              <a:t>the</a:t>
            </a:r>
            <a:r>
              <a:rPr lang="nl-NL" sz="3200" dirty="0"/>
              <a:t> default </a:t>
            </a:r>
            <a:r>
              <a:rPr lang="en-US" sz="3200" dirty="0"/>
              <a:t>web application server framework</a:t>
            </a:r>
            <a:endParaRPr lang="nl-NL" sz="3200" dirty="0"/>
          </a:p>
          <a:p>
            <a:r>
              <a:rPr lang="nl-NL" dirty="0"/>
              <a:t>2011</a:t>
            </a:r>
          </a:p>
          <a:p>
            <a:pPr lvl="1"/>
            <a:r>
              <a:rPr lang="nl-NL" sz="3200" dirty="0"/>
              <a:t>package manager </a:t>
            </a:r>
            <a:r>
              <a:rPr lang="nl-NL" sz="3200" i="1" dirty="0" err="1"/>
              <a:t>npm</a:t>
            </a:r>
            <a:r>
              <a:rPr lang="nl-NL" sz="3200" dirty="0"/>
              <a:t> </a:t>
            </a:r>
            <a:r>
              <a:rPr lang="nl-NL" sz="3200" dirty="0" err="1"/>
              <a:t>introduced</a:t>
            </a:r>
            <a:r>
              <a:rPr lang="nl-NL" sz="3200" dirty="0"/>
              <a:t> –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en-US" sz="3200" dirty="0"/>
              <a:t>publish and share open-source Node.js libraries and simplify installation, updating and uninstallation of libraries</a:t>
            </a:r>
            <a:r>
              <a:rPr lang="nl-NL" sz="3200" dirty="0"/>
              <a:t> </a:t>
            </a:r>
          </a:p>
          <a:p>
            <a:pPr lvl="1"/>
            <a:r>
              <a:rPr lang="nl-NL" sz="3200" dirty="0"/>
              <a:t>Native Windows </a:t>
            </a:r>
            <a:r>
              <a:rPr lang="nl-NL" sz="3200" dirty="0" err="1"/>
              <a:t>implementation</a:t>
            </a:r>
            <a:r>
              <a:rPr lang="nl-NL" sz="3200" dirty="0"/>
              <a:t> of Node.js </a:t>
            </a:r>
            <a:r>
              <a:rPr lang="nl-NL" sz="3200" dirty="0" err="1"/>
              <a:t>released</a:t>
            </a:r>
            <a:endParaRPr lang="nl-NL" sz="3200" dirty="0"/>
          </a:p>
          <a:p>
            <a:r>
              <a:rPr lang="nl-NL" dirty="0"/>
              <a:t>2011-2015 </a:t>
            </a:r>
            <a:r>
              <a:rPr lang="nl-NL" dirty="0" err="1"/>
              <a:t>Many</a:t>
            </a:r>
            <a:r>
              <a:rPr lang="nl-NL" dirty="0"/>
              <a:t> Cloud Platforms </a:t>
            </a:r>
            <a:r>
              <a:rPr lang="nl-NL" dirty="0" err="1"/>
              <a:t>supporting</a:t>
            </a:r>
            <a:r>
              <a:rPr lang="nl-NL" dirty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/>
              <a:t>Azure</a:t>
            </a:r>
            <a:r>
              <a:rPr lang="nl-NL" sz="3200" dirty="0"/>
              <a:t>, IBM </a:t>
            </a:r>
            <a:r>
              <a:rPr lang="nl-NL" sz="3200" dirty="0" err="1"/>
              <a:t>BlueMix</a:t>
            </a:r>
            <a:r>
              <a:rPr lang="nl-NL" sz="3200" dirty="0"/>
              <a:t>, Google </a:t>
            </a:r>
            <a:r>
              <a:rPr lang="nl-NL" sz="3200" dirty="0" err="1"/>
              <a:t>AppEngine</a:t>
            </a:r>
            <a:r>
              <a:rPr lang="nl-NL" sz="3200" dirty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Brief </a:t>
            </a:r>
            <a:r>
              <a:rPr lang="nl-NL" dirty="0" err="1"/>
              <a:t>History</a:t>
            </a:r>
            <a:r>
              <a:rPr lang="nl-NL" dirty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/>
              <a:t>2015</a:t>
            </a:r>
          </a:p>
          <a:p>
            <a:pPr lvl="1"/>
            <a:r>
              <a:rPr lang="nl-NL" sz="3200" dirty="0" err="1"/>
              <a:t>Various</a:t>
            </a:r>
            <a:r>
              <a:rPr lang="nl-NL" sz="3200" dirty="0"/>
              <a:t> </a:t>
            </a:r>
            <a:r>
              <a:rPr lang="nl-NL" sz="3200" dirty="0" err="1"/>
              <a:t>forks</a:t>
            </a:r>
            <a:r>
              <a:rPr lang="nl-NL" sz="3200" dirty="0"/>
              <a:t> </a:t>
            </a:r>
            <a:r>
              <a:rPr lang="nl-NL" sz="3200" dirty="0" err="1"/>
              <a:t>brought</a:t>
            </a:r>
            <a:r>
              <a:rPr lang="nl-NL" sz="3200" dirty="0"/>
              <a:t> back </a:t>
            </a:r>
            <a:r>
              <a:rPr lang="nl-NL" sz="3200" dirty="0" err="1"/>
              <a:t>together</a:t>
            </a:r>
            <a:r>
              <a:rPr lang="nl-NL" sz="3200" dirty="0"/>
              <a:t>: Node v4.0 </a:t>
            </a:r>
            <a:r>
              <a:rPr lang="nl-NL" sz="3200" dirty="0" err="1"/>
              <a:t>including</a:t>
            </a:r>
            <a:r>
              <a:rPr lang="nl-NL" sz="3200" dirty="0"/>
              <a:t> V8 </a:t>
            </a:r>
            <a:r>
              <a:rPr lang="nl-NL" sz="3200" dirty="0" err="1"/>
              <a:t>with</a:t>
            </a:r>
            <a:r>
              <a:rPr lang="nl-NL" sz="3200" dirty="0"/>
              <a:t> ES6 features</a:t>
            </a:r>
          </a:p>
          <a:p>
            <a:pPr lvl="1"/>
            <a:r>
              <a:rPr lang="nl-NL" sz="3200" dirty="0"/>
              <a:t>Open Source </a:t>
            </a:r>
            <a:r>
              <a:rPr lang="nl-NL" sz="3200" dirty="0" err="1"/>
              <a:t>under</a:t>
            </a:r>
            <a:r>
              <a:rPr lang="nl-NL" sz="3200" dirty="0"/>
              <a:t> Governance </a:t>
            </a:r>
            <a:r>
              <a:rPr lang="nl-NL" sz="3200" dirty="0" err="1"/>
              <a:t>by</a:t>
            </a:r>
            <a:r>
              <a:rPr lang="nl-NL" sz="3200" dirty="0"/>
              <a:t> </a:t>
            </a:r>
            <a:r>
              <a:rPr lang="en-US" sz="3200" dirty="0"/>
              <a:t>the Node.js Foundation under Linux Foundation</a:t>
            </a:r>
            <a:endParaRPr lang="nl-NL" sz="3200" dirty="0"/>
          </a:p>
          <a:p>
            <a:pPr lvl="1"/>
            <a:r>
              <a:rPr lang="nl-NL" sz="3200" dirty="0"/>
              <a:t>Support for ARM processors</a:t>
            </a:r>
          </a:p>
          <a:p>
            <a:pPr lvl="1"/>
            <a:r>
              <a:rPr lang="nl-NL" sz="3200" dirty="0"/>
              <a:t>Oracle releases node-</a:t>
            </a:r>
            <a:r>
              <a:rPr lang="nl-NL" sz="3200" dirty="0" err="1"/>
              <a:t>oracledb</a:t>
            </a:r>
            <a:r>
              <a:rPr lang="nl-NL" sz="3200" dirty="0"/>
              <a:t> Database Driver for Node.js</a:t>
            </a:r>
          </a:p>
          <a:p>
            <a:r>
              <a:rPr lang="nl-NL" dirty="0"/>
              <a:t>2016/2017</a:t>
            </a:r>
          </a:p>
          <a:p>
            <a:pPr lvl="1"/>
            <a:r>
              <a:rPr lang="nl-NL" b="1" dirty="0"/>
              <a:t>Node</a:t>
            </a:r>
            <a:r>
              <a:rPr lang="nl-NL" dirty="0"/>
              <a:t> is </a:t>
            </a:r>
            <a:r>
              <a:rPr lang="nl-NL" dirty="0" err="1"/>
              <a:t>gradually</a:t>
            </a:r>
            <a:r>
              <a:rPr lang="nl-NL" dirty="0"/>
              <a:t> </a:t>
            </a:r>
            <a:r>
              <a:rPr lang="nl-NL" dirty="0" err="1"/>
              <a:t>becoming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</a:t>
            </a:r>
            <a:r>
              <a:rPr lang="nl-NL" dirty="0" err="1"/>
              <a:t>denominator</a:t>
            </a:r>
            <a:r>
              <a:rPr lang="nl-NL" dirty="0"/>
              <a:t> (</a:t>
            </a:r>
            <a:r>
              <a:rPr lang="nl-NL" dirty="0" err="1"/>
              <a:t>taking</a:t>
            </a:r>
            <a:r>
              <a:rPr lang="nl-NL" dirty="0"/>
              <a:t> over </a:t>
            </a:r>
            <a:r>
              <a:rPr lang="nl-NL" dirty="0" err="1"/>
              <a:t>from</a:t>
            </a:r>
            <a:r>
              <a:rPr lang="nl-NL" dirty="0"/>
              <a:t> Node.JS)</a:t>
            </a:r>
          </a:p>
          <a:p>
            <a:pPr lvl="1"/>
            <a:r>
              <a:rPr lang="nl-NL" sz="3200" dirty="0"/>
              <a:t>Major steps in </a:t>
            </a:r>
            <a:r>
              <a:rPr lang="nl-NL" sz="3200" dirty="0" err="1"/>
              <a:t>JavaScript</a:t>
            </a:r>
            <a:r>
              <a:rPr lang="nl-NL" sz="3200" dirty="0"/>
              <a:t> (ES6)</a:t>
            </a:r>
          </a:p>
          <a:p>
            <a:pPr lvl="1"/>
            <a:r>
              <a:rPr lang="nl-NL" sz="3200" dirty="0"/>
              <a:t>More Tool support for Node</a:t>
            </a:r>
          </a:p>
          <a:p>
            <a:pPr lvl="1"/>
            <a:r>
              <a:rPr lang="nl-NL" sz="3200" dirty="0"/>
              <a:t>Node </a:t>
            </a:r>
            <a:r>
              <a:rPr lang="nl-NL" sz="3200" dirty="0" err="1"/>
              <a:t>one</a:t>
            </a:r>
            <a:r>
              <a:rPr lang="nl-NL" sz="3200" dirty="0"/>
              <a:t> of </a:t>
            </a:r>
            <a:r>
              <a:rPr lang="nl-NL" sz="3200" dirty="0" err="1"/>
              <a:t>primary</a:t>
            </a:r>
            <a:r>
              <a:rPr lang="nl-NL" sz="3200" dirty="0"/>
              <a:t> </a:t>
            </a:r>
            <a:r>
              <a:rPr lang="nl-NL" sz="3200" dirty="0" err="1"/>
              <a:t>technologies</a:t>
            </a:r>
            <a:r>
              <a:rPr lang="nl-NL" sz="3200" dirty="0"/>
              <a:t> for </a:t>
            </a:r>
            <a:r>
              <a:rPr lang="nl-NL" sz="3200" dirty="0" err="1"/>
              <a:t>Serverless</a:t>
            </a:r>
            <a:r>
              <a:rPr lang="nl-NL" sz="3200" dirty="0"/>
              <a:t> Computing (e.g. AWS </a:t>
            </a:r>
            <a:r>
              <a:rPr lang="nl-NL" sz="3200" dirty="0" err="1"/>
              <a:t>Lambda</a:t>
            </a:r>
            <a:r>
              <a:rPr lang="nl-NL" sz="3200" dirty="0"/>
              <a:t>) as well as for microservices</a:t>
            </a:r>
          </a:p>
          <a:p>
            <a:pPr lvl="1"/>
            <a:r>
              <a:rPr lang="nl-NL" sz="3200" dirty="0"/>
              <a:t>Rapid </a:t>
            </a:r>
            <a:r>
              <a:rPr lang="nl-NL" sz="3200" dirty="0" err="1"/>
              <a:t>evolution</a:t>
            </a:r>
            <a:r>
              <a:rPr lang="nl-NL" sz="3200" dirty="0"/>
              <a:t> of Node releases</a:t>
            </a:r>
          </a:p>
          <a:p>
            <a:pPr lvl="2"/>
            <a:r>
              <a:rPr lang="nl-NL" sz="2900" dirty="0" err="1"/>
              <a:t>Current</a:t>
            </a:r>
            <a:r>
              <a:rPr lang="nl-NL" sz="2900" dirty="0"/>
              <a:t> release: 6.10.3 (LTS) </a:t>
            </a:r>
            <a:r>
              <a:rPr lang="nl-NL" sz="2900" dirty="0" err="1"/>
              <a:t>and</a:t>
            </a:r>
            <a:r>
              <a:rPr lang="nl-NL" sz="2900" dirty="0"/>
              <a:t> 7.4.0 (</a:t>
            </a:r>
            <a:r>
              <a:rPr lang="nl-NL" sz="2900" dirty="0" err="1"/>
              <a:t>Current</a:t>
            </a:r>
            <a:r>
              <a:rPr lang="nl-NL" sz="2900" dirty="0"/>
              <a:t>)</a:t>
            </a:r>
          </a:p>
          <a:p>
            <a:pPr lvl="1"/>
            <a:endParaRPr lang="nl-NL" sz="32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96320"/>
      </p:ext>
    </p:extLst>
  </p:cSld>
  <p:clrMapOvr>
    <a:masterClrMapping/>
  </p:clrMapOvr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Conclusion2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clusion2" id="{8EB235D7-84B8-4C4C-85A3-6D30FC6CC546}" vid="{83FB5AD3-ADAE-41ED-AC60-A1DB7226F6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8827</TotalTime>
  <Words>2747</Words>
  <Application>Microsoft Office PowerPoint</Application>
  <PresentationFormat>Custom</PresentationFormat>
  <Paragraphs>625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BatangChe</vt:lpstr>
      <vt:lpstr>Arial</vt:lpstr>
      <vt:lpstr>Arial Narrow</vt:lpstr>
      <vt:lpstr>Arial Unicode MS</vt:lpstr>
      <vt:lpstr>Calibri</vt:lpstr>
      <vt:lpstr>Lucida Console</vt:lpstr>
      <vt:lpstr>AMIS_WIDESCREEN</vt:lpstr>
      <vt:lpstr>Conclusion2</vt:lpstr>
      <vt:lpstr>Agenda DAY two</vt:lpstr>
      <vt:lpstr>the API</vt:lpstr>
      <vt:lpstr>API Implementation</vt:lpstr>
      <vt:lpstr>JavaScript</vt:lpstr>
      <vt:lpstr>JavaScript  in enterprise architecture</vt:lpstr>
      <vt:lpstr>Node.js is like a JS-DK – JavaScript Virtual Machine</vt:lpstr>
      <vt:lpstr>Brief History of Node.js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Closure</vt:lpstr>
      <vt:lpstr>Modules</vt:lpstr>
      <vt:lpstr>File manipulation from Node.js - using core module fs</vt:lpstr>
      <vt:lpstr>Hello World –  using core module util</vt:lpstr>
      <vt:lpstr>Custom module greeter-module exposing reusable functions</vt:lpstr>
      <vt:lpstr>Leverage Custom module  greeter-module exposing reusable functions</vt:lpstr>
      <vt:lpstr>Packages</vt:lpstr>
      <vt:lpstr>Reusing node modules</vt:lpstr>
      <vt:lpstr>npm</vt:lpstr>
      <vt:lpstr>Lab 4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Handling Form Submit and other HTTP POST requests</vt:lpstr>
      <vt:lpstr>Handling REST GET requests</vt:lpstr>
      <vt:lpstr>Handling REST GET &amp; Form POST requests</vt:lpstr>
      <vt:lpstr>Lab 5 &amp; 6</vt:lpstr>
      <vt:lpstr>Single thread heavy on Callbacks</vt:lpstr>
      <vt:lpstr>Asynchronously assembling the HTTP response</vt:lpstr>
      <vt:lpstr>Genderize API</vt:lpstr>
      <vt:lpstr>Genderize API</vt:lpstr>
      <vt:lpstr>PowerPoint Presentation</vt:lpstr>
      <vt:lpstr>Postcode Post RequesT</vt:lpstr>
      <vt:lpstr>PowerPoint Presentation</vt:lpstr>
      <vt:lpstr>Serve Department details – retrieved from external REST API </vt:lpstr>
      <vt:lpstr>Serve Department details – retrieved from external REST API </vt:lpstr>
      <vt:lpstr>Serve Department details – retrieved from external REST API </vt:lpstr>
      <vt:lpstr>Lab 7 + 8</vt:lpstr>
      <vt:lpstr>Lab 9</vt:lpstr>
      <vt:lpstr>Lab 10</vt:lpstr>
      <vt:lpstr>Lab 11</vt:lpstr>
      <vt:lpstr>API Implementation</vt:lpstr>
      <vt:lpstr>API implementation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Nico Klasens</cp:lastModifiedBy>
  <cp:revision>259</cp:revision>
  <dcterms:created xsi:type="dcterms:W3CDTF">2016-11-24T07:31:17Z</dcterms:created>
  <dcterms:modified xsi:type="dcterms:W3CDTF">2018-09-10T21:38:54Z</dcterms:modified>
</cp:coreProperties>
</file>